
<file path=[Content_Types].xml><?xml version="1.0" encoding="utf-8"?>
<Types xmlns="http://schemas.openxmlformats.org/package/2006/content-types">
  <Default ContentType="image/png" Extension="png"/>
  <Default ContentType="image/svg+xml" Extension="svg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Default ContentType="image/vnd.ms-photo" Extension="wdp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3" r:id="rId2"/>
    <p:sldId id="322" r:id="rId3"/>
    <p:sldId id="304" r:id="rId4"/>
    <p:sldId id="284" r:id="rId5"/>
    <p:sldId id="321" r:id="rId6"/>
    <p:sldId id="323" r:id="rId7"/>
    <p:sldId id="324" r:id="rId8"/>
    <p:sldId id="325" r:id="rId9"/>
    <p:sldId id="326" r:id="rId10"/>
    <p:sldId id="327" r:id="rId11"/>
    <p:sldId id="328" r:id="rId12"/>
    <p:sldId id="264" r:id="rId13"/>
    <p:sldId id="329" r:id="rId14"/>
    <p:sldId id="305" r:id="rId15"/>
    <p:sldId id="306" r:id="rId16"/>
    <p:sldId id="335" r:id="rId17"/>
    <p:sldId id="336" r:id="rId18"/>
    <p:sldId id="337" r:id="rId19"/>
    <p:sldId id="341" r:id="rId20"/>
    <p:sldId id="318" r:id="rId21"/>
    <p:sldId id="320" r:id="rId22"/>
    <p:sldId id="319" r:id="rId23"/>
  </p:sldIdLst>
  <p:sldSz cx="12192000" cy="6858000"/>
  <p:notesSz cx="6797675" cy="9928225"/>
  <p:embeddedFontLst>
    <p:embeddedFont>
      <p:font typeface="Myriad Pro" panose="020B0503030403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Helvetica" panose="020B0604020202020204" pitchFamily="34" charset="0"/>
      <p:regular r:id="rId34"/>
      <p:bold r:id="rId35"/>
      <p:italic r:id="rId36"/>
      <p:boldItalic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A28"/>
    <a:srgbClr val="9C9822"/>
    <a:srgbClr val="728F50"/>
    <a:srgbClr val="A5A5A5"/>
    <a:srgbClr val="F8C21E"/>
    <a:srgbClr val="506FC3"/>
    <a:srgbClr val="E57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60" autoAdjust="0"/>
    <p:restoredTop sz="83622"/>
  </p:normalViewPr>
  <p:slideViewPr>
    <p:cSldViewPr snapToGrid="0">
      <p:cViewPr varScale="1">
        <p:scale>
          <a:sx n="64" d="100"/>
          <a:sy n="64" d="100"/>
        </p:scale>
        <p:origin x="72" y="485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35E41-09DA-4EDD-AE1D-6E51BFC456D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2766E-5CCB-4EFD-9F71-90BE4716F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7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1C303-8511-4801-B1E9-EA36DA2E46F6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62714-0BE9-4321-8C6E-C71B8F3D6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4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2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152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670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84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59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611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40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749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230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Можем там где теплица (справа слайда) оставить только 2 первые вертикальные фото? Будет единообразно смотреться с квадратиком рядом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336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Предлагаю пять ключевых планов (3 следующих слайда) сделать на одном – приблизительно как-то так. Можно и по другому. Эти квадраты можно менять местами в любом порядке, если требуется для оформления. Картинки, как уже писала, нужно взять из слайдов, а там, где диаграммы и графики – иконки (одну вы уже нашли). И соответственно 3 слайда после этого потом нужно будет удалить.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346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9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84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57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5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918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166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7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34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78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9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7C141C-BD7F-4F3E-A422-BBF2831335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718849B-B931-4054-B825-EFDF1308C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1D5575-C54B-473B-B1F3-9CD087C0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1FF3-158D-4C5C-B2E5-C54C99CE9653}" type="datetime1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075A1E-BAC7-4E93-A0BC-2D2FA09D6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8044D9-E388-4BED-9C61-0A6D77E02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0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15ABCA-72A1-43A4-9A55-782CF899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1459D08-426C-4142-840B-9DD0F8B0E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25BC21-5E10-4421-8CC8-04BD0FB99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CDAB-ACB2-423B-B53A-4B196DD28D59}" type="datetime1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0F0291-F3A3-4552-973B-C9DAD795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6521D5-FB40-49D0-8BF5-D2709CD8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9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FFC95D7-4BF0-4F07-90E2-D9A1DE9F3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A474504-D1B9-429F-8153-5A9D5582C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88FB59-A44A-4F12-881C-22A0BEE68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E978-E693-4CFA-A49F-542ECBAE8259}" type="datetime1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FC7F37-B044-4750-B44E-85F525179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9D543B-9EB0-4787-8DD6-2E4C8591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90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9CF00F-956C-4855-AE1C-1E90EB089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9BB45F-6B1D-4723-806F-55E50D00A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D6C808-F7BF-4020-9169-6750CA2D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C29B-8FF2-46C8-A0A5-9414EE5CE8B6}" type="datetime1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33A283-E2B4-4F04-B35B-89E64B4B7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9BCBBE-AB95-4270-BA20-D4FFE4F2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19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061C20-35DF-4555-B1DA-594AAF37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683D9A-6BEE-4412-81A9-63A03727F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B73B22-8DC3-4FAC-90B9-C54A3070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C86-82D6-4DAC-8DC9-8DD3861EAAE0}" type="datetime1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C98502-4772-437E-B620-00B004BF5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603186-A777-4E96-A66C-20712F5C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5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E2373D-9E83-489F-A2D6-7111DB2C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DBE107-F36B-4958-AC0A-35102C2A5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86C06E9-92D3-4DAD-8654-D314015A9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B3867C6-7248-4C6B-9243-A8CE099D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293A-E823-42C2-91D4-0817DDFFAA2E}" type="datetime1">
              <a:rPr lang="ru-RU" smtClean="0"/>
              <a:pPr/>
              <a:t>07.05.2021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7F23A0-48B0-4BB5-85DF-3E35AF6D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95530A-03D0-4640-BBDC-6DC052AB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0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E55367-9F46-4D11-AADB-5DB872EA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4021732-743D-4A48-B97C-5244823D7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39B2BAE-1691-40C3-BC40-2404211E5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DAD1FDB-7586-4184-9946-08E39E7E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1284488-CFE9-4915-AF0F-EAFF8B04F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FDA434D-3990-4818-BAA6-1E12CE9D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9015-69EB-49A0-BFDD-FA9CB65DF101}" type="datetime1">
              <a:rPr lang="ru-RU" smtClean="0"/>
              <a:pPr/>
              <a:t>07.05.2021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23BE406-3646-4681-BA9F-A5BE2899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5193E1E-A604-4B7F-B011-329ABEE3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78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D17982-32D2-43F0-8766-7F16AA5E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6F7A0D8-DB56-4382-8C97-23FF780F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94B4-AC27-4805-BC1F-65ECDBFFF0A6}" type="datetime1">
              <a:rPr lang="ru-RU" smtClean="0"/>
              <a:pPr/>
              <a:t>07.05.2021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2B38C05-7A95-47D7-8C25-38DA30EE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EDC0D96-115E-4C33-9CCF-F5ABA17E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2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C3D9FC5-B769-44DA-B422-FD150B48F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4519-A342-4E55-8E47-D9BC2C27FA3B}" type="datetime1">
              <a:rPr lang="ru-RU" smtClean="0"/>
              <a:pPr/>
              <a:t>07.05.2021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7DAB9F9-0DB0-40A5-A9E3-6818F6EB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616DE70-AC6A-49BB-B90B-05925A99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79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6663FA-2079-43A2-A635-F9A53384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22D727-0C73-449A-A7AA-7E0BE659B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DF90B50-4C28-4460-B82B-E51F0B17D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CEB726F-04A2-4387-9E9C-4D48883E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DF49-9BD1-4044-BA93-6F4F588634D3}" type="datetime1">
              <a:rPr lang="ru-RU" smtClean="0"/>
              <a:pPr/>
              <a:t>07.05.2021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AD4768C-C157-4D54-B757-D4ACE3A5B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2F3C83-C1C1-428F-88B7-93DFF450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2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7DE7A6-8C61-48C7-9932-1B9F2325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5B6CEE4-79BC-42C4-9AC3-7746F3ADC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E131DDD-1FC2-4D00-9EF9-E9EC462A1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3AE95AB-15FB-413E-AA34-D8F45E74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B00-7156-47BC-A93E-9B36074B1F33}" type="datetime1">
              <a:rPr lang="ru-RU" smtClean="0"/>
              <a:pPr/>
              <a:t>07.05.2021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EF2076E-AF91-472F-B406-1C9767E7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E6915C-C605-4276-9434-8ECBB172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77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A20D58-B81C-4A91-BA53-1A6E68E4A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5414B3-EDCB-40DA-A3C9-B7F7E6C23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DD8AC6-AFE2-4571-8066-5F4B16485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79B13-9DD3-492B-8BB9-02F378504FDB}" type="datetime1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E03627-5BB9-4984-8E1D-2BE56C3A0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5B938F-7BCA-4A7F-8A37-A17B7C98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78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2.png" Type="http://schemas.openxmlformats.org/officeDocument/2006/relationships/image"/><Relationship Id="rId4" Target="../media/hdphoto1.wdp" Type="http://schemas.microsoft.com/office/2007/relationships/hdphoto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23.jpeg" Type="http://schemas.openxmlformats.org/officeDocument/2006/relationships/image"/><Relationship Id="rId5" Target="../media/image22.jpe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27.jpeg" Type="http://schemas.openxmlformats.org/officeDocument/2006/relationships/image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8.sv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6.svg"/></Relationships>
</file>

<file path=ppt/slides/_rels/slide16.xml.rels><?xml version="1.0" encoding="UTF-8" standalone="yes" ?><Relationships xmlns="http://schemas.openxmlformats.org/package/2006/relationships"><Relationship Id="rId8" Target="../media/image39.png" Type="http://schemas.openxmlformats.org/officeDocument/2006/relationships/image"/><Relationship Id="rId3" Target="../media/image35.jpeg" Type="http://schemas.openxmlformats.org/officeDocument/2006/relationships/image"/><Relationship Id="rId7" Target="../media/image38.jpe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37.jpeg" Type="http://schemas.openxmlformats.org/officeDocument/2006/relationships/image"/><Relationship Id="rId5" Target="../media/image36.jpeg" Type="http://schemas.openxmlformats.org/officeDocument/2006/relationships/image"/><Relationship Id="rId4" Target="NULL" Type="http://schemas.microsoft.com/office/2007/relationships/hdphoto"/></Relationships>
</file>

<file path=ppt/slides/_rels/slide17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41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44.jpeg" Type="http://schemas.openxmlformats.org/officeDocument/2006/relationships/image"/><Relationship Id="rId5" Target="../media/hdphoto2.wdp" Type="http://schemas.microsoft.com/office/2007/relationships/hdphoto"/><Relationship Id="rId4" Target="../media/image43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8" Target="../media/image49.png" Type="http://schemas.openxmlformats.org/officeDocument/2006/relationships/image"/><Relationship Id="rId3" Target="../media/image45.png" Type="http://schemas.openxmlformats.org/officeDocument/2006/relationships/image"/><Relationship Id="rId7" Target="../media/image53.sv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48.png" Type="http://schemas.openxmlformats.org/officeDocument/2006/relationships/image"/><Relationship Id="rId5" Target="../media/image47.jpeg" Type="http://schemas.openxmlformats.org/officeDocument/2006/relationships/image"/><Relationship Id="rId4" Target="../media/image46.jpeg" Type="http://schemas.openxmlformats.org/officeDocument/2006/relationships/image"/><Relationship Id="rId9" Target="../media/image55.sv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4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8" Target="../media/image55.jpeg" Type="http://schemas.openxmlformats.org/officeDocument/2006/relationships/image"/><Relationship Id="rId13" Target="../media/image60.jpeg" Type="http://schemas.openxmlformats.org/officeDocument/2006/relationships/image"/><Relationship Id="rId18" Target="../media/image65.png" Type="http://schemas.openxmlformats.org/officeDocument/2006/relationships/image"/><Relationship Id="rId26" Target="../media/image73.jpeg" Type="http://schemas.openxmlformats.org/officeDocument/2006/relationships/image"/><Relationship Id="rId3" Target="../media/image50.jpeg" Type="http://schemas.openxmlformats.org/officeDocument/2006/relationships/image"/><Relationship Id="rId21" Target="../media/image68.jpeg" Type="http://schemas.openxmlformats.org/officeDocument/2006/relationships/image"/><Relationship Id="rId7" Target="../media/image54.jpeg" Type="http://schemas.openxmlformats.org/officeDocument/2006/relationships/image"/><Relationship Id="rId12" Target="../media/image59.png" Type="http://schemas.openxmlformats.org/officeDocument/2006/relationships/image"/><Relationship Id="rId17" Target="../media/image64.jpeg" Type="http://schemas.openxmlformats.org/officeDocument/2006/relationships/image"/><Relationship Id="rId25" Target="../media/image72.png" Type="http://schemas.openxmlformats.org/officeDocument/2006/relationships/image"/><Relationship Id="rId2" Target="../notesSlides/notesSlide20.xml" Type="http://schemas.openxmlformats.org/officeDocument/2006/relationships/notesSlide"/><Relationship Id="rId16" Target="../media/image63.jpeg" Type="http://schemas.openxmlformats.org/officeDocument/2006/relationships/image"/><Relationship Id="rId20" Target="../media/image67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3.png" Type="http://schemas.openxmlformats.org/officeDocument/2006/relationships/image"/><Relationship Id="rId11" Target="../media/image58.jpeg" Type="http://schemas.openxmlformats.org/officeDocument/2006/relationships/image"/><Relationship Id="rId24" Target="../media/image71.jpeg" Type="http://schemas.openxmlformats.org/officeDocument/2006/relationships/image"/><Relationship Id="rId5" Target="../media/image52.jpeg" Type="http://schemas.openxmlformats.org/officeDocument/2006/relationships/image"/><Relationship Id="rId15" Target="../media/image62.gif" Type="http://schemas.openxmlformats.org/officeDocument/2006/relationships/image"/><Relationship Id="rId23" Target="../media/image70.png" Type="http://schemas.openxmlformats.org/officeDocument/2006/relationships/image"/><Relationship Id="rId28" Target="../media/image75.jpeg" Type="http://schemas.openxmlformats.org/officeDocument/2006/relationships/image"/><Relationship Id="rId10" Target="../media/image57.jpeg" Type="http://schemas.openxmlformats.org/officeDocument/2006/relationships/image"/><Relationship Id="rId19" Target="../media/image66.jpeg" Type="http://schemas.openxmlformats.org/officeDocument/2006/relationships/image"/><Relationship Id="rId4" Target="../media/image51.jpeg" Type="http://schemas.openxmlformats.org/officeDocument/2006/relationships/image"/><Relationship Id="rId9" Target="../media/image56.jpeg" Type="http://schemas.openxmlformats.org/officeDocument/2006/relationships/image"/><Relationship Id="rId14" Target="../media/image61.jpeg" Type="http://schemas.openxmlformats.org/officeDocument/2006/relationships/image"/><Relationship Id="rId22" Target="../media/image69.jpeg" Type="http://schemas.openxmlformats.org/officeDocument/2006/relationships/image"/><Relationship Id="rId27" Target="../media/image74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76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77.gif" Type="http://schemas.openxmlformats.org/officeDocument/2006/relationships/image"/><Relationship Id="rId5" Target="../media/image2.png" Type="http://schemas.openxmlformats.org/officeDocument/2006/relationships/image"/><Relationship Id="rId4" Target="../media/hdphoto1.wdp" Type="http://schemas.microsoft.com/office/2007/relationships/hdphoto"/></Relationships>
</file>

<file path=ppt/slides/_rels/slide3.xml.rels><?xml version="1.0" encoding="UTF-8" standalone="yes" ?><Relationships xmlns="http://schemas.openxmlformats.org/package/2006/relationships"><Relationship Id="rId8" Target="../media/image10.jpeg" Type="http://schemas.openxmlformats.org/officeDocument/2006/relationships/image"/><Relationship Id="rId3" Target="../media/image5.jpeg" Type="http://schemas.openxmlformats.org/officeDocument/2006/relationships/image"/><Relationship Id="rId7" Target="../media/image9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8.jpeg" Type="http://schemas.openxmlformats.org/officeDocument/2006/relationships/image"/><Relationship Id="rId5" Target="../media/image7.jpeg" Type="http://schemas.openxmlformats.org/officeDocument/2006/relationships/image"/><Relationship Id="rId4" Target="../media/image6.jpeg" Type="http://schemas.openxmlformats.org/officeDocument/2006/relationships/image"/><Relationship Id="rId9" Target="../media/image11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85353" y="-383060"/>
            <a:ext cx="13528937" cy="76241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B996E67-E28B-5149-9D13-C15129E208BB}"/>
              </a:ext>
            </a:extLst>
          </p:cNvPr>
          <p:cNvSpPr/>
          <p:nvPr/>
        </p:nvSpPr>
        <p:spPr>
          <a:xfrm>
            <a:off x="-185353" y="-284206"/>
            <a:ext cx="10367321" cy="7241403"/>
          </a:xfrm>
          <a:prstGeom prst="rect">
            <a:avLst/>
          </a:prstGeom>
          <a:gradFill>
            <a:gsLst>
              <a:gs pos="0">
                <a:srgbClr val="220267">
                  <a:alpha val="50980"/>
                </a:srgb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354999-7C27-4372-9944-2D5FCA0E0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039" y="3281807"/>
            <a:ext cx="5926101" cy="3563608"/>
          </a:xfrm>
        </p:spPr>
        <p:txBody>
          <a:bodyPr anchor="t">
            <a:noAutofit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Программа создания 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и развития 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научного 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центра мирового уровня «</a:t>
            </a:r>
            <a:r>
              <a:rPr lang="ru-RU" sz="3600" dirty="0" err="1">
                <a:solidFill>
                  <a:schemeClr val="bg1"/>
                </a:solidFill>
              </a:rPr>
              <a:t>Агротехнологии</a:t>
            </a:r>
            <a:r>
              <a:rPr lang="ru-RU" sz="3600" dirty="0">
                <a:solidFill>
                  <a:schemeClr val="bg1"/>
                </a:solidFill>
              </a:rPr>
              <a:t> будущего»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на 2020-2025 годы</a:t>
            </a:r>
            <a:endParaRPr lang="ru-RU" sz="3600" b="1" dirty="0">
              <a:solidFill>
                <a:schemeClr val="bg1"/>
              </a:solidFill>
              <a:latin typeface="Myriad Pro" panose="020B0503030403020204" pitchFamily="34" charset="0"/>
              <a:ea typeface="Helvetica" panose="00000500000000000000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B235FA-E253-1041-9F3B-887B2D7AF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55" y="530653"/>
            <a:ext cx="3420076" cy="78661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8DCF753E-4C70-0D4A-95C1-7B7AEBFFFCA4}"/>
              </a:ext>
            </a:extLst>
          </p:cNvPr>
          <p:cNvSpPr/>
          <p:nvPr/>
        </p:nvSpPr>
        <p:spPr>
          <a:xfrm>
            <a:off x="587375" y="2866768"/>
            <a:ext cx="6715467" cy="3407032"/>
          </a:xfrm>
          <a:prstGeom prst="roundRect">
            <a:avLst>
              <a:gd name="adj" fmla="val 6298"/>
            </a:avLst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88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xmlns="" id="{6C23D710-E7E4-0645-8968-A28F51A286A2}"/>
              </a:ext>
            </a:extLst>
          </p:cNvPr>
          <p:cNvSpPr/>
          <p:nvPr/>
        </p:nvSpPr>
        <p:spPr>
          <a:xfrm>
            <a:off x="768626" y="2350696"/>
            <a:ext cx="10719281" cy="3986824"/>
          </a:xfrm>
          <a:prstGeom prst="rect">
            <a:avLst/>
          </a:prstGeom>
        </p:spPr>
        <p:txBody>
          <a:bodyPr wrap="square" numCol="2" spcCol="144000">
            <a:noAutofit/>
          </a:bodyPr>
          <a:lstStyle/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Определены новые принципы воздействия на микробные сообщества (использование эффекта прямого межвидового переноса электронов) и интенсификации анаэробных процессов переработки сельскохозяйственных отходов.</a:t>
            </a:r>
            <a:r>
              <a:rPr lang="en-US" sz="1500" b="1" dirty="0"/>
              <a:t/>
            </a:r>
            <a:br>
              <a:rPr lang="en-US" sz="1500" b="1" dirty="0"/>
            </a:br>
            <a:endParaRPr lang="ru-RU" sz="1500" b="1" dirty="0"/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Разработаны ассоциативные микробные препараты для разложения целлюлозосодержащих отходов сельскохозяйственного производства (пожнивные остатки).</a:t>
            </a:r>
            <a:r>
              <a:rPr lang="en-US" sz="1500" b="1" dirty="0"/>
              <a:t/>
            </a:r>
            <a:br>
              <a:rPr lang="en-US" sz="1500" b="1" dirty="0"/>
            </a:br>
            <a:endParaRPr lang="ru-RU" sz="1500" b="1" dirty="0"/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Предложены новые технологические и аппаратные решения для ускоренного компостирования, в </a:t>
            </a:r>
            <a:r>
              <a:rPr lang="ru-RU" sz="1500" b="1" dirty="0" err="1"/>
              <a:t>т.ч</a:t>
            </a:r>
            <a:r>
              <a:rPr lang="ru-RU" sz="1500" b="1" dirty="0"/>
              <a:t>. с использованием </a:t>
            </a:r>
            <a:r>
              <a:rPr lang="ru-RU" sz="1500" b="1" dirty="0" err="1"/>
              <a:t>вермикультур</a:t>
            </a:r>
            <a:r>
              <a:rPr lang="ru-RU" sz="1500" b="1" dirty="0"/>
              <a:t>, разработаны опытно-промышленные установки с объемом единовременно загружаемого сырья не менее 1000 м3 для ускоренного компостирования.</a:t>
            </a:r>
            <a:endParaRPr lang="en-US" sz="1500" b="1" dirty="0"/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Разработаны новые сорбционные материалы с широким спектром применения (коммунальное хозяйство, борьба с </a:t>
            </a:r>
            <a:r>
              <a:rPr lang="ru-RU" sz="1500" b="1" dirty="0" err="1"/>
              <a:t>нефтеразливами</a:t>
            </a:r>
            <a:r>
              <a:rPr lang="ru-RU" sz="1500" b="1" dirty="0"/>
              <a:t>, специальные применения в интересах обороноспособности страны и т.п.) из отходов  </a:t>
            </a:r>
            <a:r>
              <a:rPr lang="ru-RU" sz="1500" b="1" dirty="0" err="1"/>
              <a:t>льно</a:t>
            </a:r>
            <a:r>
              <a:rPr lang="ru-RU" sz="1500" b="1" dirty="0"/>
              <a:t>- и </a:t>
            </a:r>
            <a:r>
              <a:rPr lang="ru-RU" sz="1500" b="1" dirty="0" err="1"/>
              <a:t>коноплеперерабатывающей</a:t>
            </a:r>
            <a:r>
              <a:rPr lang="ru-RU" sz="1500" b="1" dirty="0"/>
              <a:t> промышленности.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500" b="1" dirty="0"/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Предложены 20 новых биологически активных веществ из отходов льноводства, коноплеводства, переработки эфиромасличных и лекарственных растений, данные об их химическом составе, физико-химических свойствах, технологии их применения в агропромышленном комплексе.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500" b="1" dirty="0"/>
          </a:p>
        </p:txBody>
      </p:sp>
      <p:sp>
        <p:nvSpPr>
          <p:cNvPr id="9" name="Скругленный прямоугольник 14">
            <a:extLst>
              <a:ext uri="{FF2B5EF4-FFF2-40B4-BE49-F238E27FC236}">
                <a16:creationId xmlns:a16="http://schemas.microsoft.com/office/drawing/2014/main" xmlns="" id="{87A652E7-FB65-1C41-8F55-01BDF401AD5B}"/>
              </a:ext>
            </a:extLst>
          </p:cNvPr>
          <p:cNvSpPr/>
          <p:nvPr/>
        </p:nvSpPr>
        <p:spPr>
          <a:xfrm>
            <a:off x="613055" y="1296072"/>
            <a:ext cx="11056975" cy="5059713"/>
          </a:xfrm>
          <a:prstGeom prst="roundRect">
            <a:avLst>
              <a:gd name="adj" fmla="val 4242"/>
            </a:avLst>
          </a:prstGeom>
          <a:noFill/>
          <a:ln w="38100">
            <a:solidFill>
              <a:srgbClr val="9A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A3C0DB24-2ED8-1149-8BE8-34BA4A89B9F7}"/>
              </a:ext>
            </a:extLst>
          </p:cNvPr>
          <p:cNvSpPr/>
          <p:nvPr/>
        </p:nvSpPr>
        <p:spPr>
          <a:xfrm>
            <a:off x="613055" y="1295507"/>
            <a:ext cx="11056975" cy="930908"/>
          </a:xfrm>
          <a:custGeom>
            <a:avLst/>
            <a:gdLst>
              <a:gd name="connsiteX0" fmla="*/ 214633 w 11056975"/>
              <a:gd name="connsiteY0" fmla="*/ 0 h 930908"/>
              <a:gd name="connsiteX1" fmla="*/ 10842342 w 11056975"/>
              <a:gd name="connsiteY1" fmla="*/ 0 h 930908"/>
              <a:gd name="connsiteX2" fmla="*/ 11056975 w 11056975"/>
              <a:gd name="connsiteY2" fmla="*/ 214633 h 930908"/>
              <a:gd name="connsiteX3" fmla="*/ 11056975 w 11056975"/>
              <a:gd name="connsiteY3" fmla="*/ 930908 h 930908"/>
              <a:gd name="connsiteX4" fmla="*/ 0 w 11056975"/>
              <a:gd name="connsiteY4" fmla="*/ 930908 h 930908"/>
              <a:gd name="connsiteX5" fmla="*/ 0 w 11056975"/>
              <a:gd name="connsiteY5" fmla="*/ 214633 h 930908"/>
              <a:gd name="connsiteX6" fmla="*/ 214633 w 11056975"/>
              <a:gd name="connsiteY6" fmla="*/ 0 h 93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56975" h="930908">
                <a:moveTo>
                  <a:pt x="214633" y="0"/>
                </a:moveTo>
                <a:lnTo>
                  <a:pt x="10842342" y="0"/>
                </a:lnTo>
                <a:cubicBezTo>
                  <a:pt x="10960881" y="0"/>
                  <a:pt x="11056975" y="96094"/>
                  <a:pt x="11056975" y="214633"/>
                </a:cubicBezTo>
                <a:lnTo>
                  <a:pt x="11056975" y="930908"/>
                </a:lnTo>
                <a:lnTo>
                  <a:pt x="0" y="930908"/>
                </a:lnTo>
                <a:lnTo>
                  <a:pt x="0" y="214633"/>
                </a:lnTo>
                <a:cubicBezTo>
                  <a:pt x="0" y="96094"/>
                  <a:pt x="96094" y="0"/>
                  <a:pt x="214633" y="0"/>
                </a:cubicBezTo>
                <a:close/>
              </a:path>
            </a:pathLst>
          </a:custGeom>
          <a:solidFill>
            <a:srgbClr val="9C9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A1F5A-E6AE-4440-97A3-B2FF62004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0"/>
            <a:ext cx="11284953" cy="1016001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ФУНДАМЕНТАЛЬНЫХ И ПОИСКОВЫХ НАУЧНЫХ ИССЛЕДОВАНИЙ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 НАПРАВЛЕНИЯМ, ОБЕСПЕЧИВАЮЩИЕ МИРОВОЙ УРОВЕНЬ, КОТОРЫЕ БУДУТ ДОСТИГНУТЫ</a:t>
            </a: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2041327-EC15-4E8D-95C4-8A5864E5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456" y="6356350"/>
            <a:ext cx="2743200" cy="365125"/>
          </a:xfrm>
        </p:spPr>
        <p:txBody>
          <a:bodyPr/>
          <a:lstStyle/>
          <a:p>
            <a:fld id="{8E697FE6-3DE7-4763-8DFF-D28EDB39581B}" type="slidenum">
              <a:rPr lang="ru-RU" sz="1600" smtClean="0">
                <a:solidFill>
                  <a:schemeClr val="tx1"/>
                </a:solidFill>
              </a:rPr>
              <a:pPr/>
              <a:t>10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64E74DE-9C4B-4E44-B158-310C0ECF0F96}"/>
              </a:ext>
            </a:extLst>
          </p:cNvPr>
          <p:cNvSpPr/>
          <p:nvPr/>
        </p:nvSpPr>
        <p:spPr>
          <a:xfrm>
            <a:off x="1034716" y="1422779"/>
            <a:ext cx="10406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bg1"/>
                </a:solidFill>
              </a:rPr>
              <a:t>Направление 4: </a:t>
            </a:r>
            <a:r>
              <a:rPr lang="ru-RU" sz="2000" dirty="0">
                <a:solidFill>
                  <a:schemeClr val="bg1"/>
                </a:solidFill>
              </a:rPr>
              <a:t>Технологии переработки и валоризации малоценного сельскохозяйственного сырья и отходов агропромышленного комплекса</a:t>
            </a:r>
          </a:p>
        </p:txBody>
      </p:sp>
    </p:spTree>
    <p:extLst>
      <p:ext uri="{BB962C8B-B14F-4D97-AF65-F5344CB8AC3E}">
        <p14:creationId xmlns:p14="http://schemas.microsoft.com/office/powerpoint/2010/main" val="25428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14">
            <a:extLst>
              <a:ext uri="{FF2B5EF4-FFF2-40B4-BE49-F238E27FC236}">
                <a16:creationId xmlns:a16="http://schemas.microsoft.com/office/drawing/2014/main" xmlns="" id="{075E9536-213D-EC49-9484-729B355694D5}"/>
              </a:ext>
            </a:extLst>
          </p:cNvPr>
          <p:cNvSpPr/>
          <p:nvPr/>
        </p:nvSpPr>
        <p:spPr>
          <a:xfrm>
            <a:off x="613055" y="1296072"/>
            <a:ext cx="11056975" cy="5059713"/>
          </a:xfrm>
          <a:prstGeom prst="roundRect">
            <a:avLst>
              <a:gd name="adj" fmla="val 4242"/>
            </a:avLst>
          </a:prstGeom>
          <a:noFill/>
          <a:ln w="38100">
            <a:solidFill>
              <a:srgbClr val="9A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DCE28EEE-A100-D64D-A072-2FF44D232448}"/>
              </a:ext>
            </a:extLst>
          </p:cNvPr>
          <p:cNvSpPr/>
          <p:nvPr/>
        </p:nvSpPr>
        <p:spPr>
          <a:xfrm>
            <a:off x="613055" y="1295507"/>
            <a:ext cx="11056975" cy="930908"/>
          </a:xfrm>
          <a:custGeom>
            <a:avLst/>
            <a:gdLst>
              <a:gd name="connsiteX0" fmla="*/ 214633 w 11056975"/>
              <a:gd name="connsiteY0" fmla="*/ 0 h 930908"/>
              <a:gd name="connsiteX1" fmla="*/ 10842342 w 11056975"/>
              <a:gd name="connsiteY1" fmla="*/ 0 h 930908"/>
              <a:gd name="connsiteX2" fmla="*/ 11056975 w 11056975"/>
              <a:gd name="connsiteY2" fmla="*/ 214633 h 930908"/>
              <a:gd name="connsiteX3" fmla="*/ 11056975 w 11056975"/>
              <a:gd name="connsiteY3" fmla="*/ 930908 h 930908"/>
              <a:gd name="connsiteX4" fmla="*/ 0 w 11056975"/>
              <a:gd name="connsiteY4" fmla="*/ 930908 h 930908"/>
              <a:gd name="connsiteX5" fmla="*/ 0 w 11056975"/>
              <a:gd name="connsiteY5" fmla="*/ 214633 h 930908"/>
              <a:gd name="connsiteX6" fmla="*/ 214633 w 11056975"/>
              <a:gd name="connsiteY6" fmla="*/ 0 h 93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56975" h="930908">
                <a:moveTo>
                  <a:pt x="214633" y="0"/>
                </a:moveTo>
                <a:lnTo>
                  <a:pt x="10842342" y="0"/>
                </a:lnTo>
                <a:cubicBezTo>
                  <a:pt x="10960881" y="0"/>
                  <a:pt x="11056975" y="96094"/>
                  <a:pt x="11056975" y="214633"/>
                </a:cubicBezTo>
                <a:lnTo>
                  <a:pt x="11056975" y="930908"/>
                </a:lnTo>
                <a:lnTo>
                  <a:pt x="0" y="930908"/>
                </a:lnTo>
                <a:lnTo>
                  <a:pt x="0" y="214633"/>
                </a:lnTo>
                <a:cubicBezTo>
                  <a:pt x="0" y="96094"/>
                  <a:pt x="96094" y="0"/>
                  <a:pt x="214633" y="0"/>
                </a:cubicBezTo>
                <a:close/>
              </a:path>
            </a:pathLst>
          </a:custGeom>
          <a:solidFill>
            <a:srgbClr val="9C9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A1F5A-E6AE-4440-97A3-B2FF62004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0"/>
            <a:ext cx="11284953" cy="1016001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ФУНДАМЕНТАЛЬНЫХ И ПОИСКОВЫХ НАУЧНЫХ ИССЛЕДОВАНИЙ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 НАПРАВЛЕНИЯМ, ОБЕСПЕЧИВАЮЩИЕ МИРОВОЙ УРОВЕНЬ, КОТОРЫЕ БУДУТ ДОСТИГНУТЫ</a:t>
            </a: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2041327-EC15-4E8D-95C4-8A5864E5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456" y="6356350"/>
            <a:ext cx="2743200" cy="365125"/>
          </a:xfrm>
        </p:spPr>
        <p:txBody>
          <a:bodyPr/>
          <a:lstStyle/>
          <a:p>
            <a:fld id="{8E697FE6-3DE7-4763-8DFF-D28EDB39581B}" type="slidenum">
              <a:rPr lang="ru-RU" sz="1600" smtClean="0">
                <a:solidFill>
                  <a:schemeClr val="tx1"/>
                </a:solidFill>
              </a:rPr>
              <a:pPr/>
              <a:t>11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64E74DE-9C4B-4E44-B158-310C0ECF0F96}"/>
              </a:ext>
            </a:extLst>
          </p:cNvPr>
          <p:cNvSpPr/>
          <p:nvPr/>
        </p:nvSpPr>
        <p:spPr>
          <a:xfrm>
            <a:off x="1034716" y="1399642"/>
            <a:ext cx="88514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bg1"/>
                </a:solidFill>
              </a:rPr>
              <a:t>Направление 5: </a:t>
            </a:r>
            <a:r>
              <a:rPr lang="ru-RU" sz="2000" dirty="0">
                <a:solidFill>
                  <a:schemeClr val="bg1"/>
                </a:solidFill>
              </a:rPr>
              <a:t>Создание безопасных, качественных, функциональных кормов и продуктов питания</a:t>
            </a: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xmlns="" id="{54A30FA4-6AF7-0748-AFBE-3BEC914F1199}"/>
              </a:ext>
            </a:extLst>
          </p:cNvPr>
          <p:cNvSpPr/>
          <p:nvPr/>
        </p:nvSpPr>
        <p:spPr>
          <a:xfrm>
            <a:off x="768626" y="2350696"/>
            <a:ext cx="10719281" cy="3986824"/>
          </a:xfrm>
          <a:prstGeom prst="rect">
            <a:avLst/>
          </a:prstGeom>
        </p:spPr>
        <p:txBody>
          <a:bodyPr wrap="square" numCol="2" spcCol="144000">
            <a:noAutofit/>
          </a:bodyPr>
          <a:lstStyle/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Разработан набор экспериментальных и вычислительных </a:t>
            </a:r>
            <a:r>
              <a:rPr lang="ru-RU" sz="1500" b="1" dirty="0" err="1"/>
              <a:t>протеомных</a:t>
            </a:r>
            <a:r>
              <a:rPr lang="ru-RU" sz="1500" b="1" dirty="0"/>
              <a:t> методов для оптимального дизайна последовательностей запасных белков семян важнейших зерновых культур для создания перспективных сортов растений, продуцирующих запасные белки и обладающих максимальной пищевой ценностью.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Разработаны новые </a:t>
            </a:r>
            <a:r>
              <a:rPr lang="ru-RU" sz="1500" b="1" dirty="0" err="1"/>
              <a:t>иммунохроматографические</a:t>
            </a:r>
            <a:r>
              <a:rPr lang="ru-RU" sz="1500" b="1" dirty="0"/>
              <a:t> тест-системы для экспрессной внелабораторной диагностики приоритетных карантинных заболеваний сельскохозяйственных растений.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Определены растения – «</a:t>
            </a:r>
            <a:r>
              <a:rPr lang="ru-RU" sz="1500" b="1" dirty="0" err="1"/>
              <a:t>биофабрики</a:t>
            </a:r>
            <a:r>
              <a:rPr lang="ru-RU" sz="1500" b="1" dirty="0"/>
              <a:t>» для получения рекомбинантных белков, используемых в качестве </a:t>
            </a:r>
            <a:r>
              <a:rPr lang="ru-RU" sz="1500" b="1" dirty="0" err="1"/>
              <a:t>кандидатных</a:t>
            </a:r>
            <a:r>
              <a:rPr lang="ru-RU" sz="1500" b="1" dirty="0"/>
              <a:t> вакцин и </a:t>
            </a:r>
            <a:r>
              <a:rPr lang="ru-RU" sz="1500" b="1" dirty="0" err="1"/>
              <a:t>диагностикумов</a:t>
            </a:r>
            <a:r>
              <a:rPr lang="ru-RU" sz="1500" b="1" dirty="0"/>
              <a:t> (против вирусов гриппа А и В, новых вирусных патогенов).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Предложены штаммы-продуценты рекомбинантных ферментов для кормовой, обрабатывающей и пищевой промышленности.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500" b="1" dirty="0"/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Предложены рабочие штаммы и оптимизированный микробиологический консорциум для технологии получения кормового белка на основе ассоциации </a:t>
            </a:r>
            <a:r>
              <a:rPr lang="ru-RU" sz="1500" b="1" dirty="0" err="1"/>
              <a:t>метанокисляющих</a:t>
            </a:r>
            <a:r>
              <a:rPr lang="ru-RU" sz="1500" b="1" dirty="0"/>
              <a:t> бактерий, способных расти на природном газе.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Разработаны оригинальные ферментированные молочные продукты, содержащие </a:t>
            </a:r>
            <a:r>
              <a:rPr lang="ru-RU" sz="1500" b="1" dirty="0" err="1"/>
              <a:t>пробиотические</a:t>
            </a:r>
            <a:r>
              <a:rPr lang="ru-RU" sz="1500" b="1" dirty="0"/>
              <a:t> культуры; комбинированные  закваски и рецептуры функциональных ферментированных продуктов.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Разработаны новые рецептуры органических продуктов с повышенной пищевой и биологической ценностью.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18109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41D491-88A2-4134-B456-8BEA042B9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0731844" cy="1034187"/>
          </a:xfrm>
        </p:spPr>
        <p:txBody>
          <a:bodyPr>
            <a:normAutofit/>
          </a:bodyPr>
          <a:lstStyle/>
          <a:p>
            <a:r>
              <a:rPr lang="ru-RU" sz="2400" dirty="0"/>
              <a:t>ИНДИКАТОРЫ РЕАЛИЗАЦИИ ПРОГРАММЫ к 2025 году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BFFC263-813A-4F51-AA1F-71D2397B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34" y="6347724"/>
            <a:ext cx="2743200" cy="365125"/>
          </a:xfrm>
        </p:spPr>
        <p:txBody>
          <a:bodyPr/>
          <a:lstStyle/>
          <a:p>
            <a:fld id="{8E697FE6-3DE7-4763-8DFF-D28EDB39581B}" type="slidenum">
              <a:rPr lang="ru-RU" sz="1600" smtClean="0">
                <a:solidFill>
                  <a:schemeClr val="tx1"/>
                </a:solidFill>
              </a:rPr>
              <a:pPr/>
              <a:t>12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90360" y="1520825"/>
            <a:ext cx="2512878" cy="436632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6325" y="3714171"/>
            <a:ext cx="1353256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6000" b="1" dirty="0">
                <a:solidFill>
                  <a:schemeClr val="accent2"/>
                </a:solidFill>
              </a:rPr>
              <a:t>347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95008" y="1520825"/>
            <a:ext cx="2512878" cy="4366328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94778" y="3714171"/>
            <a:ext cx="1353256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6000" b="1" dirty="0">
                <a:solidFill>
                  <a:schemeClr val="accent3"/>
                </a:solidFill>
              </a:rPr>
              <a:t>136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9654" y="1520825"/>
            <a:ext cx="2501409" cy="4366328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68494" y="3714171"/>
            <a:ext cx="963725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6000" b="1" dirty="0">
                <a:solidFill>
                  <a:schemeClr val="accent4"/>
                </a:solidFill>
              </a:rPr>
              <a:t>50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5712" y="1520825"/>
            <a:ext cx="2512878" cy="436632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3962" y="3714171"/>
            <a:ext cx="2371978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>
                <a:solidFill>
                  <a:schemeClr val="accent1"/>
                </a:solidFill>
              </a:rPr>
              <a:t>55</a:t>
            </a:r>
            <a:r>
              <a:rPr lang="en-US" sz="6000" b="1" dirty="0">
                <a:solidFill>
                  <a:schemeClr val="accent1"/>
                </a:solidFill>
              </a:rPr>
              <a:t>,06</a:t>
            </a:r>
            <a:r>
              <a:rPr lang="ru-RU" sz="4000" b="1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99497" y="4676807"/>
            <a:ext cx="1286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2000" b="1" dirty="0"/>
              <a:t>C</a:t>
            </a:r>
            <a:r>
              <a:rPr lang="ru-RU" sz="2000" b="1" dirty="0"/>
              <a:t>татей </a:t>
            </a:r>
            <a:endParaRPr lang="en-US" sz="2000" b="1" dirty="0"/>
          </a:p>
          <a:p>
            <a:pPr lvl="0" algn="ctr">
              <a:spcAft>
                <a:spcPts val="0"/>
              </a:spcAft>
            </a:pPr>
            <a:r>
              <a:rPr lang="ru-RU" sz="2000" b="1" dirty="0"/>
              <a:t>в</a:t>
            </a:r>
            <a:r>
              <a:rPr lang="en-US" sz="2000" b="1" dirty="0"/>
              <a:t> Q1-Q2</a:t>
            </a:r>
            <a:endParaRPr lang="ru-RU" sz="2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27300" y="4668479"/>
            <a:ext cx="21427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Доля молодых исследователей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88371" y="4668479"/>
            <a:ext cx="1926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Заявок </a:t>
            </a:r>
            <a:br>
              <a:rPr lang="ru-RU" sz="2000" b="1" dirty="0"/>
            </a:br>
            <a:r>
              <a:rPr lang="ru-RU" sz="2000" b="1" dirty="0"/>
              <a:t>на охрану РИД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107574" y="4643329"/>
            <a:ext cx="22855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Новых образовательных программ</a:t>
            </a: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B22264A-D6D2-8D44-B48F-F78DAE6AC405}"/>
              </a:ext>
            </a:extLst>
          </p:cNvPr>
          <p:cNvSpPr/>
          <p:nvPr/>
        </p:nvSpPr>
        <p:spPr>
          <a:xfrm>
            <a:off x="997412" y="1791519"/>
            <a:ext cx="1630064" cy="1630064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B304368E-B90C-F54F-AE3D-537C3AE9360D}"/>
              </a:ext>
            </a:extLst>
          </p:cNvPr>
          <p:cNvSpPr/>
          <p:nvPr/>
        </p:nvSpPr>
        <p:spPr>
          <a:xfrm>
            <a:off x="3846921" y="1791519"/>
            <a:ext cx="1630064" cy="1630064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807C49BC-AE65-BE49-8738-BD6FCC2950EC}"/>
              </a:ext>
            </a:extLst>
          </p:cNvPr>
          <p:cNvSpPr/>
          <p:nvPr/>
        </p:nvSpPr>
        <p:spPr>
          <a:xfrm>
            <a:off x="6685418" y="1798936"/>
            <a:ext cx="1630064" cy="1630064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60FA62CF-B2C4-EC42-B55D-022800EF1213}"/>
              </a:ext>
            </a:extLst>
          </p:cNvPr>
          <p:cNvSpPr/>
          <p:nvPr/>
        </p:nvSpPr>
        <p:spPr>
          <a:xfrm>
            <a:off x="9437653" y="1791519"/>
            <a:ext cx="1630064" cy="1630064"/>
          </a:xfrm>
          <a:prstGeom prst="ellipse">
            <a:avLst/>
          </a:prstGeom>
          <a:blipFill rotWithShape="1">
            <a:blip r:embed="rId6"/>
            <a:srcRect/>
            <a:stretch>
              <a:fillRect l="-25000" r="-25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068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41D491-88A2-4134-B456-8BEA042B9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0731844" cy="1034187"/>
          </a:xfrm>
        </p:spPr>
        <p:txBody>
          <a:bodyPr>
            <a:normAutofit/>
          </a:bodyPr>
          <a:lstStyle/>
          <a:p>
            <a:r>
              <a:rPr lang="ru-RU" sz="2400" dirty="0"/>
              <a:t>ИНДИКАТОРЫ РЕАЛИЗАЦИИ ПРОГРАММЫ к 2025 году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BFFC263-813A-4F51-AA1F-71D2397B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34" y="6347724"/>
            <a:ext cx="2743200" cy="365125"/>
          </a:xfrm>
        </p:spPr>
        <p:txBody>
          <a:bodyPr/>
          <a:lstStyle/>
          <a:p>
            <a:fld id="{8E697FE6-3DE7-4763-8DFF-D28EDB39581B}" type="slidenum">
              <a:rPr lang="ru-RU" sz="1600" smtClean="0">
                <a:solidFill>
                  <a:schemeClr val="tx1"/>
                </a:solidFill>
              </a:rPr>
              <a:pPr/>
              <a:t>13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90360" y="1520825"/>
            <a:ext cx="2512878" cy="436632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61090" y="4509720"/>
            <a:ext cx="963725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6000" b="1" dirty="0">
                <a:solidFill>
                  <a:schemeClr val="accent2"/>
                </a:solidFill>
              </a:rPr>
              <a:t>99</a:t>
            </a:r>
            <a:endParaRPr lang="ru-RU" sz="6000" b="1" dirty="0">
              <a:solidFill>
                <a:schemeClr val="accent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95008" y="1520825"/>
            <a:ext cx="2512878" cy="4366328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94778" y="4509720"/>
            <a:ext cx="1353256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6000" b="1" dirty="0">
                <a:solidFill>
                  <a:schemeClr val="accent3"/>
                </a:solidFill>
              </a:rPr>
              <a:t>984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9654" y="1520825"/>
            <a:ext cx="2501409" cy="4366328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68494" y="4509720"/>
            <a:ext cx="963725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6000" b="1" dirty="0">
                <a:solidFill>
                  <a:schemeClr val="accent4"/>
                </a:solidFill>
              </a:rPr>
              <a:t>25</a:t>
            </a:r>
            <a:endParaRPr lang="ru-RU" sz="6000" b="1" dirty="0">
              <a:solidFill>
                <a:schemeClr val="accent4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5712" y="1520825"/>
            <a:ext cx="2512878" cy="436632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3962" y="4509720"/>
            <a:ext cx="2371978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schemeClr val="accent1"/>
                </a:solidFill>
              </a:rPr>
              <a:t>211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76618" y="3744663"/>
            <a:ext cx="18117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000" b="1" dirty="0"/>
              <a:t>Конференции и школы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27300" y="3736335"/>
            <a:ext cx="21427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Количество исследователей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88371" y="3736335"/>
            <a:ext cx="1926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Оборудование</a:t>
            </a:r>
          </a:p>
          <a:p>
            <a:pPr lvl="0" algn="ctr"/>
            <a:r>
              <a:rPr lang="ru-RU" sz="2000" b="1" dirty="0"/>
              <a:t>более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107574" y="3711185"/>
            <a:ext cx="22855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Трансфер технологий</a:t>
            </a:r>
          </a:p>
          <a:p>
            <a:pPr lvl="0" algn="ctr"/>
            <a:r>
              <a:rPr lang="ru-RU" sz="2000" b="1" dirty="0"/>
              <a:t>более </a:t>
            </a: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3E1298FF-5357-7640-916D-E5687BDC3E53}"/>
              </a:ext>
            </a:extLst>
          </p:cNvPr>
          <p:cNvSpPr/>
          <p:nvPr/>
        </p:nvSpPr>
        <p:spPr>
          <a:xfrm>
            <a:off x="950189" y="1764862"/>
            <a:ext cx="1808701" cy="1808701"/>
          </a:xfrm>
          <a:prstGeom prst="ellipse">
            <a:avLst/>
          </a:prstGeom>
          <a:blipFill rotWithShape="1">
            <a:blip r:embed="rId3"/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781B6B5A-2B2A-1247-A2D5-328D2070495A}"/>
              </a:ext>
            </a:extLst>
          </p:cNvPr>
          <p:cNvSpPr/>
          <p:nvPr/>
        </p:nvSpPr>
        <p:spPr>
          <a:xfrm>
            <a:off x="3762963" y="1764862"/>
            <a:ext cx="1808701" cy="1808701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3C9A349C-1B6C-D241-8547-D295475E1A29}"/>
              </a:ext>
            </a:extLst>
          </p:cNvPr>
          <p:cNvSpPr/>
          <p:nvPr/>
        </p:nvSpPr>
        <p:spPr>
          <a:xfrm>
            <a:off x="6539641" y="1764862"/>
            <a:ext cx="1808701" cy="1808701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9F4CFAF-B1CA-0741-960F-E07880F4BD87}"/>
              </a:ext>
            </a:extLst>
          </p:cNvPr>
          <p:cNvSpPr/>
          <p:nvPr/>
        </p:nvSpPr>
        <p:spPr>
          <a:xfrm>
            <a:off x="9352419" y="1764862"/>
            <a:ext cx="1808701" cy="1808701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Прямоугольник 22">
            <a:extLst>
              <a:ext uri="{FF2B5EF4-FFF2-40B4-BE49-F238E27FC236}">
                <a16:creationId xmlns:a16="http://schemas.microsoft.com/office/drawing/2014/main" xmlns="" id="{8C56420F-8126-F44F-89F1-C1EBC106BAAF}"/>
              </a:ext>
            </a:extLst>
          </p:cNvPr>
          <p:cNvSpPr/>
          <p:nvPr/>
        </p:nvSpPr>
        <p:spPr>
          <a:xfrm>
            <a:off x="6488371" y="5315402"/>
            <a:ext cx="1926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A5A5A5"/>
                </a:solidFill>
              </a:rPr>
              <a:t>млн. руб.</a:t>
            </a:r>
          </a:p>
        </p:txBody>
      </p:sp>
      <p:sp>
        <p:nvSpPr>
          <p:cNvPr id="35" name="Прямоугольник 22">
            <a:extLst>
              <a:ext uri="{FF2B5EF4-FFF2-40B4-BE49-F238E27FC236}">
                <a16:creationId xmlns:a16="http://schemas.microsoft.com/office/drawing/2014/main" xmlns="" id="{433A5FD5-385E-D841-82CB-F2E373AF4235}"/>
              </a:ext>
            </a:extLst>
          </p:cNvPr>
          <p:cNvSpPr/>
          <p:nvPr/>
        </p:nvSpPr>
        <p:spPr>
          <a:xfrm>
            <a:off x="9243602" y="5315402"/>
            <a:ext cx="1926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F8C21E"/>
                </a:solidFill>
              </a:rPr>
              <a:t>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6474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E4E983-FF52-42E5-AFE5-B65E5F70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1"/>
            <a:ext cx="10883900" cy="1016566"/>
          </a:xfrm>
        </p:spPr>
        <p:txBody>
          <a:bodyPr>
            <a:normAutofit/>
          </a:bodyPr>
          <a:lstStyle/>
          <a:p>
            <a:r>
              <a:rPr lang="ru-RU" sz="2400" b="1" dirty="0"/>
              <a:t>ЗАДЕЛ </a:t>
            </a:r>
            <a:r>
              <a:rPr lang="en-US" sz="2400" b="1" dirty="0"/>
              <a:t> </a:t>
            </a:r>
            <a:r>
              <a:rPr lang="ru-RU" sz="2400" b="1" dirty="0"/>
              <a:t>ЦЕНТРА на 2020 год  - НАУЧНЫЙ, </a:t>
            </a:r>
            <a:r>
              <a:rPr lang="en-US" sz="2400" b="1" dirty="0"/>
              <a:t> </a:t>
            </a:r>
            <a:r>
              <a:rPr lang="ru-RU" sz="2400" b="1" dirty="0"/>
              <a:t>ОБРАЗОВАТЕЛЬНЫЙ, ИНФРАСТРУКТУРНЫЙ</a:t>
            </a:r>
            <a:endParaRPr lang="ru-RU" sz="24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003859-ADCB-4E38-A11F-A05CD2DF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92" y="6321844"/>
            <a:ext cx="2743200" cy="365125"/>
          </a:xfrm>
        </p:spPr>
        <p:txBody>
          <a:bodyPr/>
          <a:lstStyle/>
          <a:p>
            <a:fld id="{8E697FE6-3DE7-4763-8DFF-D28EDB39581B}" type="slidenum">
              <a:rPr lang="ru-RU" sz="1600" smtClean="0">
                <a:solidFill>
                  <a:schemeClr val="tx1"/>
                </a:solidFill>
              </a:rPr>
              <a:pPr/>
              <a:t>14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60473" y="1519000"/>
            <a:ext cx="1894885" cy="19735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3197" y="2151807"/>
            <a:ext cx="104067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chemeClr val="accent1"/>
                </a:solidFill>
              </a:rPr>
              <a:t>457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6036" y="1519000"/>
            <a:ext cx="1894885" cy="19735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55759" y="2151807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chemeClr val="accent2"/>
                </a:solidFill>
              </a:rPr>
              <a:t>73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91599" y="1519000"/>
            <a:ext cx="1894885" cy="197350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13530" y="2151807"/>
            <a:ext cx="104067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chemeClr val="accent3"/>
                </a:solidFill>
              </a:rPr>
              <a:t>316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07163" y="1519000"/>
            <a:ext cx="1894885" cy="19735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920912" y="2151807"/>
            <a:ext cx="104067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chemeClr val="accent4"/>
                </a:solidFill>
              </a:rPr>
              <a:t>198</a:t>
            </a:r>
            <a:endParaRPr lang="ru-RU" sz="4000" b="1" dirty="0">
              <a:solidFill>
                <a:schemeClr val="accent4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60473" y="3933123"/>
            <a:ext cx="1894885" cy="19735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54497" y="4565930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chemeClr val="accent1"/>
                </a:solidFill>
              </a:rPr>
              <a:t>17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76036" y="3933123"/>
            <a:ext cx="1894885" cy="19735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14459" y="4565930"/>
            <a:ext cx="104067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chemeClr val="accent2"/>
                </a:solidFill>
              </a:rPr>
              <a:t>223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17665" y="4888684"/>
            <a:ext cx="1836352" cy="90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00"/>
              </a:lnSpc>
            </a:pPr>
            <a:r>
              <a:rPr lang="ru-RU" sz="2000" b="1" dirty="0"/>
              <a:t>ЦКП, УНУ </a:t>
            </a:r>
            <a:br>
              <a:rPr lang="ru-RU" sz="2000" b="1" dirty="0"/>
            </a:br>
            <a:r>
              <a:rPr lang="ru-RU" sz="2000" b="1" dirty="0"/>
              <a:t>и уникальных коллекций 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91599" y="3933123"/>
            <a:ext cx="1894885" cy="197350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380230" y="4565930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chemeClr val="accent3"/>
                </a:solidFill>
              </a:rPr>
              <a:t>28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707163" y="3933123"/>
            <a:ext cx="1894885" cy="19735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920912" y="4565930"/>
            <a:ext cx="104067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chemeClr val="accent4"/>
                </a:solidFill>
              </a:rPr>
              <a:t>110</a:t>
            </a:r>
            <a:endParaRPr lang="ru-RU" sz="4000" b="1" dirty="0">
              <a:solidFill>
                <a:schemeClr val="accent4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5AF5B90E-D5A5-B740-B079-7F79103EB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95932" y="1726765"/>
            <a:ext cx="653752" cy="65375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xmlns="" id="{F05566A2-B42B-EF45-B97B-50EEA67D5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19142" y="1726765"/>
            <a:ext cx="653752" cy="653752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xmlns="" id="{B218E1D1-DCAB-414B-9584-A67EA998F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0922" y="1726765"/>
            <a:ext cx="653752" cy="653752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xmlns="" id="{AB196015-3762-E546-B48E-3068F11F0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365562" y="1726765"/>
            <a:ext cx="653752" cy="653752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xmlns="" id="{13596BFF-0A54-9940-9313-E05BCBC40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95932" y="4104205"/>
            <a:ext cx="653752" cy="653752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xmlns="" id="{51C138CC-97BF-E94F-8C15-A789D9030C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19142" y="4104205"/>
            <a:ext cx="653752" cy="653752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xmlns="" id="{60D66C0A-0B2D-BD4E-A201-AC4AF950BD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0922" y="4104205"/>
            <a:ext cx="653752" cy="653752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xmlns="" id="{02F013E7-5153-2140-8A42-0D2899A1C9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365562" y="4104205"/>
            <a:ext cx="653752" cy="653752"/>
          </a:xfrm>
          <a:prstGeom prst="rect">
            <a:avLst/>
          </a:prstGeom>
        </p:spPr>
      </p:pic>
      <p:sp>
        <p:nvSpPr>
          <p:cNvPr id="40" name="Прямоугольник 23">
            <a:extLst>
              <a:ext uri="{FF2B5EF4-FFF2-40B4-BE49-F238E27FC236}">
                <a16:creationId xmlns:a16="http://schemas.microsoft.com/office/drawing/2014/main" xmlns="" id="{AF35D3AC-24E3-3C49-9A9E-698ABD101247}"/>
              </a:ext>
            </a:extLst>
          </p:cNvPr>
          <p:cNvSpPr/>
          <p:nvPr/>
        </p:nvSpPr>
        <p:spPr>
          <a:xfrm>
            <a:off x="1304632" y="2628324"/>
            <a:ext cx="1836352" cy="631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00"/>
              </a:lnSpc>
            </a:pPr>
            <a:r>
              <a:rPr lang="ru-RU" sz="2000" b="1" dirty="0"/>
              <a:t>статей </a:t>
            </a:r>
            <a:br>
              <a:rPr lang="ru-RU" sz="2000" b="1" dirty="0"/>
            </a:br>
            <a:r>
              <a:rPr lang="ru-RU" sz="2000" b="1" dirty="0"/>
              <a:t>в </a:t>
            </a:r>
            <a:r>
              <a:rPr lang="en-US" sz="2000" b="1" dirty="0"/>
              <a:t>Q1-Q2</a:t>
            </a:r>
          </a:p>
        </p:txBody>
      </p:sp>
      <p:sp>
        <p:nvSpPr>
          <p:cNvPr id="41" name="Прямоугольник 23">
            <a:extLst>
              <a:ext uri="{FF2B5EF4-FFF2-40B4-BE49-F238E27FC236}">
                <a16:creationId xmlns:a16="http://schemas.microsoft.com/office/drawing/2014/main" xmlns="" id="{91598E3B-8BE0-5444-A87E-F613147160C4}"/>
              </a:ext>
            </a:extLst>
          </p:cNvPr>
          <p:cNvSpPr/>
          <p:nvPr/>
        </p:nvSpPr>
        <p:spPr>
          <a:xfrm>
            <a:off x="4114093" y="2628324"/>
            <a:ext cx="1836352" cy="90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00"/>
              </a:lnSpc>
            </a:pPr>
            <a:r>
              <a:rPr lang="ru-RU" sz="2000" b="1" dirty="0"/>
              <a:t>защищенные диссертации </a:t>
            </a:r>
          </a:p>
          <a:p>
            <a:pPr lvl="0" algn="ctr">
              <a:lnSpc>
                <a:spcPts val="2100"/>
              </a:lnSpc>
            </a:pPr>
            <a:endParaRPr lang="ru-RU" sz="2000" b="1" dirty="0"/>
          </a:p>
        </p:txBody>
      </p:sp>
      <p:sp>
        <p:nvSpPr>
          <p:cNvPr id="42" name="Прямоугольник 23">
            <a:extLst>
              <a:ext uri="{FF2B5EF4-FFF2-40B4-BE49-F238E27FC236}">
                <a16:creationId xmlns:a16="http://schemas.microsoft.com/office/drawing/2014/main" xmlns="" id="{C841A2AC-D36F-DE49-B899-A6F3074AF144}"/>
              </a:ext>
            </a:extLst>
          </p:cNvPr>
          <p:cNvSpPr/>
          <p:nvPr/>
        </p:nvSpPr>
        <p:spPr>
          <a:xfrm>
            <a:off x="6910302" y="2446249"/>
            <a:ext cx="1902394" cy="1169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00"/>
              </a:lnSpc>
            </a:pPr>
            <a:r>
              <a:rPr lang="ru-RU" sz="2000" b="1" dirty="0"/>
              <a:t>научно-</a:t>
            </a:r>
            <a:br>
              <a:rPr lang="ru-RU" sz="2000" b="1" dirty="0"/>
            </a:br>
            <a:r>
              <a:rPr lang="ru-RU" sz="2000" b="1" dirty="0"/>
              <a:t>исследователь</a:t>
            </a:r>
            <a:r>
              <a:rPr lang="en-US" sz="2000" b="1" dirty="0"/>
              <a:t>-</a:t>
            </a:r>
            <a:br>
              <a:rPr lang="en-US" sz="2000" b="1" dirty="0"/>
            </a:br>
            <a:r>
              <a:rPr lang="ru-RU" sz="2000" b="1" dirty="0" err="1"/>
              <a:t>ских</a:t>
            </a:r>
            <a:r>
              <a:rPr lang="ru-RU" sz="2000" b="1" dirty="0"/>
              <a:t> проектов </a:t>
            </a:r>
          </a:p>
          <a:p>
            <a:pPr lvl="0" algn="ctr">
              <a:lnSpc>
                <a:spcPts val="2100"/>
              </a:lnSpc>
            </a:pPr>
            <a:endParaRPr lang="ru-RU" sz="2000" b="1" dirty="0"/>
          </a:p>
        </p:txBody>
      </p:sp>
      <p:sp>
        <p:nvSpPr>
          <p:cNvPr id="43" name="Прямоугольник 23">
            <a:extLst>
              <a:ext uri="{FF2B5EF4-FFF2-40B4-BE49-F238E27FC236}">
                <a16:creationId xmlns:a16="http://schemas.microsoft.com/office/drawing/2014/main" xmlns="" id="{94D47E3D-DE9F-CC46-ACAE-110F88602F05}"/>
              </a:ext>
            </a:extLst>
          </p:cNvPr>
          <p:cNvSpPr/>
          <p:nvPr/>
        </p:nvSpPr>
        <p:spPr>
          <a:xfrm>
            <a:off x="9733015" y="2730799"/>
            <a:ext cx="1836352" cy="631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00"/>
              </a:lnSpc>
            </a:pPr>
            <a:r>
              <a:rPr lang="ru-RU" sz="2000" b="1" dirty="0"/>
              <a:t>монографий</a:t>
            </a:r>
          </a:p>
          <a:p>
            <a:pPr lvl="0" algn="ctr">
              <a:lnSpc>
                <a:spcPts val="2100"/>
              </a:lnSpc>
            </a:pPr>
            <a:endParaRPr lang="ru-RU" sz="2000" b="1" dirty="0"/>
          </a:p>
        </p:txBody>
      </p:sp>
      <p:sp>
        <p:nvSpPr>
          <p:cNvPr id="44" name="Прямоугольник 23">
            <a:extLst>
              <a:ext uri="{FF2B5EF4-FFF2-40B4-BE49-F238E27FC236}">
                <a16:creationId xmlns:a16="http://schemas.microsoft.com/office/drawing/2014/main" xmlns="" id="{8D4B3DEA-7722-424A-8CE4-D18EA41AD7EE}"/>
              </a:ext>
            </a:extLst>
          </p:cNvPr>
          <p:cNvSpPr/>
          <p:nvPr/>
        </p:nvSpPr>
        <p:spPr>
          <a:xfrm>
            <a:off x="4114093" y="5053472"/>
            <a:ext cx="1836352" cy="90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00"/>
              </a:lnSpc>
            </a:pPr>
            <a:r>
              <a:rPr lang="ru-RU" sz="2000" b="1" dirty="0" err="1"/>
              <a:t>Зарегистриро</a:t>
            </a:r>
            <a:r>
              <a:rPr lang="en-US" sz="2000" b="1" dirty="0"/>
              <a:t>-</a:t>
            </a:r>
            <a:r>
              <a:rPr lang="ru-RU" sz="2000" b="1" dirty="0"/>
              <a:t>ванные РИД</a:t>
            </a:r>
          </a:p>
          <a:p>
            <a:pPr lvl="0" algn="ctr">
              <a:lnSpc>
                <a:spcPts val="2100"/>
              </a:lnSpc>
            </a:pPr>
            <a:endParaRPr lang="ru-RU" sz="2000" b="1" dirty="0"/>
          </a:p>
        </p:txBody>
      </p:sp>
      <p:sp>
        <p:nvSpPr>
          <p:cNvPr id="45" name="Прямоугольник 23">
            <a:extLst>
              <a:ext uri="{FF2B5EF4-FFF2-40B4-BE49-F238E27FC236}">
                <a16:creationId xmlns:a16="http://schemas.microsoft.com/office/drawing/2014/main" xmlns="" id="{1A7D4385-E41B-4D41-B7D0-04F89D09964B}"/>
              </a:ext>
            </a:extLst>
          </p:cNvPr>
          <p:cNvSpPr/>
          <p:nvPr/>
        </p:nvSpPr>
        <p:spPr>
          <a:xfrm>
            <a:off x="6910302" y="5058646"/>
            <a:ext cx="1902394" cy="90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00"/>
              </a:lnSpc>
            </a:pPr>
            <a:r>
              <a:rPr lang="ru-RU" sz="2000" b="1" dirty="0"/>
              <a:t>базовых</a:t>
            </a:r>
            <a:br>
              <a:rPr lang="ru-RU" sz="2000" b="1" dirty="0"/>
            </a:br>
            <a:r>
              <a:rPr lang="ru-RU" sz="2000" b="1" dirty="0"/>
              <a:t>кафедр </a:t>
            </a:r>
          </a:p>
          <a:p>
            <a:pPr lvl="0" algn="ctr">
              <a:lnSpc>
                <a:spcPts val="2100"/>
              </a:lnSpc>
            </a:pPr>
            <a:endParaRPr lang="ru-RU" sz="2000" b="1" dirty="0"/>
          </a:p>
        </p:txBody>
      </p:sp>
      <p:sp>
        <p:nvSpPr>
          <p:cNvPr id="46" name="Прямоугольник 23">
            <a:extLst>
              <a:ext uri="{FF2B5EF4-FFF2-40B4-BE49-F238E27FC236}">
                <a16:creationId xmlns:a16="http://schemas.microsoft.com/office/drawing/2014/main" xmlns="" id="{71828188-8E47-A54A-BEE0-D20ED98F6BBF}"/>
              </a:ext>
            </a:extLst>
          </p:cNvPr>
          <p:cNvSpPr/>
          <p:nvPr/>
        </p:nvSpPr>
        <p:spPr>
          <a:xfrm>
            <a:off x="9733015" y="5077751"/>
            <a:ext cx="1836352" cy="90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00"/>
              </a:lnSpc>
            </a:pPr>
            <a:r>
              <a:rPr lang="ru-RU" sz="2000" b="1" dirty="0"/>
              <a:t>профильных школ</a:t>
            </a:r>
          </a:p>
          <a:p>
            <a:pPr lvl="0" algn="ctr">
              <a:lnSpc>
                <a:spcPts val="2100"/>
              </a:lnSpc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854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003859-ADCB-4E38-A11F-A05CD2DF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92" y="6321844"/>
            <a:ext cx="2743200" cy="365125"/>
          </a:xfrm>
        </p:spPr>
        <p:txBody>
          <a:bodyPr/>
          <a:lstStyle/>
          <a:p>
            <a:fld id="{8E697FE6-3DE7-4763-8DFF-D28EDB39581B}" type="slidenum">
              <a:rPr lang="ru-RU" sz="1600" smtClean="0">
                <a:solidFill>
                  <a:schemeClr val="tx1"/>
                </a:solidFill>
              </a:rPr>
              <a:pPr/>
              <a:t>15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341D491-88A2-4134-B456-8BEA042B9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72" y="31317"/>
            <a:ext cx="12132734" cy="1016000"/>
          </a:xfrm>
        </p:spPr>
        <p:txBody>
          <a:bodyPr>
            <a:normAutofit/>
          </a:bodyPr>
          <a:lstStyle/>
          <a:p>
            <a:r>
              <a:rPr lang="ru-RU" sz="2100" b="1" dirty="0"/>
              <a:t>ПЛАНИРУЕМЫЕ МЕРОПРИЯТИЯ ПО ТРАНСФЕРУ ТЕХНОЛОГИЙ И </a:t>
            </a:r>
            <a:r>
              <a:rPr lang="ru-RU" sz="2000" b="1" dirty="0"/>
              <a:t>НАУЧНЫХ ДОСТИЖЕНИЙ</a:t>
            </a:r>
            <a:endParaRPr lang="ru-RU" sz="2100" b="1" dirty="0"/>
          </a:p>
        </p:txBody>
      </p:sp>
      <p:grpSp>
        <p:nvGrpSpPr>
          <p:cNvPr id="2" name="Группа 251"/>
          <p:cNvGrpSpPr/>
          <p:nvPr/>
        </p:nvGrpSpPr>
        <p:grpSpPr>
          <a:xfrm>
            <a:off x="460772" y="1314903"/>
            <a:ext cx="3474641" cy="2294466"/>
            <a:chOff x="513334" y="1520825"/>
            <a:chExt cx="4216338" cy="3149600"/>
          </a:xfrm>
        </p:grpSpPr>
        <p:sp>
          <p:nvSpPr>
            <p:cNvPr id="268" name="Скругленный прямоугольник 267"/>
            <p:cNvSpPr/>
            <p:nvPr/>
          </p:nvSpPr>
          <p:spPr>
            <a:xfrm>
              <a:off x="1102682" y="1520825"/>
              <a:ext cx="3626990" cy="314960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9" name="Прямоугольник 268"/>
            <p:cNvSpPr/>
            <p:nvPr/>
          </p:nvSpPr>
          <p:spPr>
            <a:xfrm>
              <a:off x="513334" y="2370315"/>
              <a:ext cx="1472891" cy="114070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/>
              <a:r>
                <a:rPr lang="ru-RU" sz="4800" b="1" dirty="0">
                  <a:solidFill>
                    <a:schemeClr val="accent1"/>
                  </a:solidFill>
                </a:rPr>
                <a:t>136</a:t>
              </a:r>
            </a:p>
          </p:txBody>
        </p:sp>
      </p:grpSp>
      <p:sp>
        <p:nvSpPr>
          <p:cNvPr id="264" name="Скругленный прямоугольник 263"/>
          <p:cNvSpPr/>
          <p:nvPr/>
        </p:nvSpPr>
        <p:spPr>
          <a:xfrm>
            <a:off x="4764059" y="1320194"/>
            <a:ext cx="2987703" cy="2272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Прямоугольник 264"/>
          <p:cNvSpPr/>
          <p:nvPr/>
        </p:nvSpPr>
        <p:spPr>
          <a:xfrm>
            <a:off x="4306687" y="1905027"/>
            <a:ext cx="117733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chemeClr val="accent2"/>
                </a:solidFill>
              </a:rPr>
              <a:t>10+</a:t>
            </a:r>
          </a:p>
        </p:txBody>
      </p:sp>
      <p:pic>
        <p:nvPicPr>
          <p:cNvPr id="267" name="Рисунок 26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683" y="1582908"/>
            <a:ext cx="983027" cy="842865"/>
          </a:xfrm>
          <a:prstGeom prst="rect">
            <a:avLst/>
          </a:prstGeom>
        </p:spPr>
      </p:pic>
      <p:grpSp>
        <p:nvGrpSpPr>
          <p:cNvPr id="3" name="Группа 253"/>
          <p:cNvGrpSpPr/>
          <p:nvPr/>
        </p:nvGrpSpPr>
        <p:grpSpPr>
          <a:xfrm>
            <a:off x="705126" y="3753306"/>
            <a:ext cx="3259560" cy="2248958"/>
            <a:chOff x="6372437" y="1520825"/>
            <a:chExt cx="4090080" cy="3149600"/>
          </a:xfrm>
        </p:grpSpPr>
        <p:sp>
          <p:nvSpPr>
            <p:cNvPr id="260" name="Скругленный прямоугольник 259"/>
            <p:cNvSpPr/>
            <p:nvPr/>
          </p:nvSpPr>
          <p:spPr>
            <a:xfrm>
              <a:off x="6711978" y="1520825"/>
              <a:ext cx="3750539" cy="3149600"/>
            </a:xfrm>
            <a:prstGeom prst="round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1" name="Прямоугольник 260"/>
            <p:cNvSpPr/>
            <p:nvPr/>
          </p:nvSpPr>
          <p:spPr>
            <a:xfrm>
              <a:off x="6372437" y="2327121"/>
              <a:ext cx="828669" cy="11637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ru-RU" sz="4800" b="1" dirty="0">
                  <a:solidFill>
                    <a:schemeClr val="accent3"/>
                  </a:solidFill>
                </a:rPr>
                <a:t>2</a:t>
              </a:r>
            </a:p>
          </p:txBody>
        </p:sp>
        <p:pic>
          <p:nvPicPr>
            <p:cNvPr id="262" name="Рисунок 26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3281" y="1868624"/>
              <a:ext cx="1233224" cy="1233224"/>
            </a:xfrm>
            <a:prstGeom prst="rect">
              <a:avLst/>
            </a:prstGeom>
          </p:spPr>
        </p:pic>
      </p:grpSp>
      <p:grpSp>
        <p:nvGrpSpPr>
          <p:cNvPr id="4" name="Группа 254"/>
          <p:cNvGrpSpPr/>
          <p:nvPr/>
        </p:nvGrpSpPr>
        <p:grpSpPr>
          <a:xfrm>
            <a:off x="4326699" y="3753306"/>
            <a:ext cx="3445328" cy="2269068"/>
            <a:chOff x="7440387" y="1520825"/>
            <a:chExt cx="4164167" cy="3149600"/>
          </a:xfrm>
        </p:grpSpPr>
        <p:sp>
          <p:nvSpPr>
            <p:cNvPr id="256" name="Скругленный прямоугольник 255"/>
            <p:cNvSpPr/>
            <p:nvPr/>
          </p:nvSpPr>
          <p:spPr>
            <a:xfrm>
              <a:off x="8013989" y="1520825"/>
              <a:ext cx="3590565" cy="3149600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" name="Прямоугольник 256"/>
            <p:cNvSpPr/>
            <p:nvPr/>
          </p:nvSpPr>
          <p:spPr>
            <a:xfrm>
              <a:off x="7440387" y="2480718"/>
              <a:ext cx="1422979" cy="9825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ru-RU" sz="4000" b="1" dirty="0">
                  <a:solidFill>
                    <a:schemeClr val="accent4"/>
                  </a:solidFill>
                </a:rPr>
                <a:t>10+</a:t>
              </a:r>
            </a:p>
          </p:txBody>
        </p:sp>
      </p:grp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CDBC78D0-C853-4FF5-8165-8AB2317A992F}"/>
              </a:ext>
            </a:extLst>
          </p:cNvPr>
          <p:cNvSpPr/>
          <p:nvPr/>
        </p:nvSpPr>
        <p:spPr>
          <a:xfrm>
            <a:off x="1129177" y="2620899"/>
            <a:ext cx="2594038" cy="90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000" b="1" dirty="0"/>
              <a:t>заявок на результаты интеллектуальной деятельности</a:t>
            </a:r>
          </a:p>
        </p:txBody>
      </p:sp>
      <p:grpSp>
        <p:nvGrpSpPr>
          <p:cNvPr id="5" name="Группа 304">
            <a:extLst>
              <a:ext uri="{FF2B5EF4-FFF2-40B4-BE49-F238E27FC236}">
                <a16:creationId xmlns:a16="http://schemas.microsoft.com/office/drawing/2014/main" xmlns="" id="{6BB06DB5-52CC-CD49-8050-ED541543CB9D}"/>
              </a:ext>
            </a:extLst>
          </p:cNvPr>
          <p:cNvGrpSpPr/>
          <p:nvPr/>
        </p:nvGrpSpPr>
        <p:grpSpPr>
          <a:xfrm>
            <a:off x="8085617" y="1374173"/>
            <a:ext cx="3519009" cy="2294466"/>
            <a:chOff x="379872" y="1520825"/>
            <a:chExt cx="4270177" cy="3149600"/>
          </a:xfrm>
        </p:grpSpPr>
        <p:sp>
          <p:nvSpPr>
            <p:cNvPr id="51" name="Скругленный прямоугольник 50">
              <a:extLst>
                <a:ext uri="{FF2B5EF4-FFF2-40B4-BE49-F238E27FC236}">
                  <a16:creationId xmlns:a16="http://schemas.microsoft.com/office/drawing/2014/main" xmlns="" id="{00CA2032-6F76-7648-83BE-46543A66716A}"/>
                </a:ext>
              </a:extLst>
            </p:cNvPr>
            <p:cNvSpPr/>
            <p:nvPr/>
          </p:nvSpPr>
          <p:spPr>
            <a:xfrm>
              <a:off x="1102683" y="1520825"/>
              <a:ext cx="3547366" cy="314960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26B4E198-E771-E543-9C29-E2AD2218F2D0}"/>
                </a:ext>
              </a:extLst>
            </p:cNvPr>
            <p:cNvSpPr/>
            <p:nvPr/>
          </p:nvSpPr>
          <p:spPr>
            <a:xfrm>
              <a:off x="379872" y="2370315"/>
              <a:ext cx="1472891" cy="114070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/>
              <a:r>
                <a:rPr lang="ru-RU" sz="4600" b="1" dirty="0">
                  <a:solidFill>
                    <a:schemeClr val="accent1"/>
                  </a:solidFill>
                </a:rPr>
                <a:t>109</a:t>
              </a: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15C0A83E-FCB8-304C-A0EA-9AABCBDAF666}"/>
                </a:ext>
              </a:extLst>
            </p:cNvPr>
            <p:cNvSpPr/>
            <p:nvPr/>
          </p:nvSpPr>
          <p:spPr>
            <a:xfrm>
              <a:off x="1233038" y="3396191"/>
              <a:ext cx="1899421" cy="485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lang="ru-RU" sz="1700" dirty="0"/>
            </a:p>
          </p:txBody>
        </p:sp>
      </p:grpSp>
      <p:grpSp>
        <p:nvGrpSpPr>
          <p:cNvPr id="8" name="Группа 309">
            <a:extLst>
              <a:ext uri="{FF2B5EF4-FFF2-40B4-BE49-F238E27FC236}">
                <a16:creationId xmlns:a16="http://schemas.microsoft.com/office/drawing/2014/main" xmlns="" id="{A18D0DF3-6F98-1D4C-A0F9-E9B507AC2FE4}"/>
              </a:ext>
            </a:extLst>
          </p:cNvPr>
          <p:cNvGrpSpPr/>
          <p:nvPr/>
        </p:nvGrpSpPr>
        <p:grpSpPr>
          <a:xfrm>
            <a:off x="7929799" y="3967734"/>
            <a:ext cx="3674827" cy="2054640"/>
            <a:chOff x="1839372" y="2045758"/>
            <a:chExt cx="4098763" cy="2765534"/>
          </a:xfrm>
        </p:grpSpPr>
        <p:sp>
          <p:nvSpPr>
            <p:cNvPr id="57" name="Скругленный прямоугольник 56">
              <a:extLst>
                <a:ext uri="{FF2B5EF4-FFF2-40B4-BE49-F238E27FC236}">
                  <a16:creationId xmlns:a16="http://schemas.microsoft.com/office/drawing/2014/main" xmlns="" id="{7E25E917-9F0B-E04E-9DF2-29CFA0A08590}"/>
                </a:ext>
              </a:extLst>
            </p:cNvPr>
            <p:cNvSpPr/>
            <p:nvPr/>
          </p:nvSpPr>
          <p:spPr>
            <a:xfrm>
              <a:off x="2565066" y="2045758"/>
              <a:ext cx="3373069" cy="2765534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025B41D2-BDE1-384B-81BB-5B0D6E858919}"/>
                </a:ext>
              </a:extLst>
            </p:cNvPr>
            <p:cNvSpPr/>
            <p:nvPr/>
          </p:nvSpPr>
          <p:spPr>
            <a:xfrm>
              <a:off x="1839372" y="2673740"/>
              <a:ext cx="2285135" cy="9812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ru-RU" sz="4000" b="1" dirty="0">
                  <a:solidFill>
                    <a:schemeClr val="accent2"/>
                  </a:solidFill>
                </a:rPr>
                <a:t>10000+</a:t>
              </a:r>
            </a:p>
          </p:txBody>
        </p:sp>
      </p:grpSp>
      <p:pic>
        <p:nvPicPr>
          <p:cNvPr id="61" name="Рисунок 270">
            <a:extLst>
              <a:ext uri="{FF2B5EF4-FFF2-40B4-BE49-F238E27FC236}">
                <a16:creationId xmlns:a16="http://schemas.microsoft.com/office/drawing/2014/main" xmlns="" id="{860586B1-1A50-534F-A3EC-5114672BBA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732" y="1574752"/>
            <a:ext cx="986731" cy="87226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D49A9D8B-3B77-E249-B725-EE183649B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735867" y="1600871"/>
            <a:ext cx="859200" cy="859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CF536968-7BE9-EF4C-BBCA-D28DA32B6E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692673" y="3895689"/>
            <a:ext cx="1066808" cy="106680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9C779AD3-6024-664A-B56C-5C1908D001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659124" y="4046639"/>
            <a:ext cx="967654" cy="967654"/>
          </a:xfrm>
          <a:prstGeom prst="rect">
            <a:avLst/>
          </a:prstGeom>
        </p:spPr>
      </p:pic>
      <p:sp>
        <p:nvSpPr>
          <p:cNvPr id="36" name="Прямоугольник 48">
            <a:extLst>
              <a:ext uri="{FF2B5EF4-FFF2-40B4-BE49-F238E27FC236}">
                <a16:creationId xmlns:a16="http://schemas.microsoft.com/office/drawing/2014/main" xmlns="" id="{64440775-73DE-A94E-959A-61FAC39B4173}"/>
              </a:ext>
            </a:extLst>
          </p:cNvPr>
          <p:cNvSpPr/>
          <p:nvPr/>
        </p:nvSpPr>
        <p:spPr>
          <a:xfrm>
            <a:off x="4959055" y="2620899"/>
            <a:ext cx="2594038" cy="90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000" b="1" dirty="0"/>
              <a:t>лицензионных договоров</a:t>
            </a:r>
          </a:p>
          <a:p>
            <a:pPr algn="ctr">
              <a:lnSpc>
                <a:spcPts val="2100"/>
              </a:lnSpc>
            </a:pPr>
            <a:endParaRPr lang="ru-RU" sz="2000" b="1" dirty="0"/>
          </a:p>
        </p:txBody>
      </p:sp>
      <p:sp>
        <p:nvSpPr>
          <p:cNvPr id="37" name="Прямоугольник 48">
            <a:extLst>
              <a:ext uri="{FF2B5EF4-FFF2-40B4-BE49-F238E27FC236}">
                <a16:creationId xmlns:a16="http://schemas.microsoft.com/office/drawing/2014/main" xmlns="" id="{84D0E94C-544A-8E4C-A1E3-D7A359500F7A}"/>
              </a:ext>
            </a:extLst>
          </p:cNvPr>
          <p:cNvSpPr/>
          <p:nvPr/>
        </p:nvSpPr>
        <p:spPr>
          <a:xfrm>
            <a:off x="8841942" y="2620899"/>
            <a:ext cx="2594038" cy="1169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000" b="1" dirty="0"/>
              <a:t>конференций, мастер-классов, круглых столов</a:t>
            </a:r>
          </a:p>
          <a:p>
            <a:pPr algn="ctr">
              <a:lnSpc>
                <a:spcPts val="2100"/>
              </a:lnSpc>
            </a:pPr>
            <a:endParaRPr lang="ru-RU" sz="2000" b="1" dirty="0"/>
          </a:p>
        </p:txBody>
      </p:sp>
      <p:sp>
        <p:nvSpPr>
          <p:cNvPr id="38" name="Прямоугольник 48">
            <a:extLst>
              <a:ext uri="{FF2B5EF4-FFF2-40B4-BE49-F238E27FC236}">
                <a16:creationId xmlns:a16="http://schemas.microsoft.com/office/drawing/2014/main" xmlns="" id="{C8F49EBD-F52D-684E-B983-658CA71843DA}"/>
              </a:ext>
            </a:extLst>
          </p:cNvPr>
          <p:cNvSpPr/>
          <p:nvPr/>
        </p:nvSpPr>
        <p:spPr>
          <a:xfrm>
            <a:off x="1129177" y="5019542"/>
            <a:ext cx="2594038" cy="1169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000" b="1" dirty="0"/>
              <a:t>конкурса бизнес-идей молодых исследователей</a:t>
            </a:r>
          </a:p>
          <a:p>
            <a:pPr algn="ctr">
              <a:lnSpc>
                <a:spcPts val="2100"/>
              </a:lnSpc>
            </a:pPr>
            <a:endParaRPr lang="ru-RU" sz="2000" b="1" dirty="0"/>
          </a:p>
        </p:txBody>
      </p:sp>
      <p:sp>
        <p:nvSpPr>
          <p:cNvPr id="39" name="Прямоугольник 48">
            <a:extLst>
              <a:ext uri="{FF2B5EF4-FFF2-40B4-BE49-F238E27FC236}">
                <a16:creationId xmlns:a16="http://schemas.microsoft.com/office/drawing/2014/main" xmlns="" id="{67FE8D31-F5D6-7042-92BF-A3F999F145A6}"/>
              </a:ext>
            </a:extLst>
          </p:cNvPr>
          <p:cNvSpPr/>
          <p:nvPr/>
        </p:nvSpPr>
        <p:spPr>
          <a:xfrm>
            <a:off x="4959055" y="5019542"/>
            <a:ext cx="2594038" cy="1169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000" b="1" dirty="0"/>
              <a:t>малых инновационных предприятий</a:t>
            </a:r>
          </a:p>
          <a:p>
            <a:pPr algn="ctr">
              <a:lnSpc>
                <a:spcPts val="2100"/>
              </a:lnSpc>
            </a:pPr>
            <a:endParaRPr lang="ru-RU" sz="2000" b="1" dirty="0"/>
          </a:p>
        </p:txBody>
      </p:sp>
      <p:sp>
        <p:nvSpPr>
          <p:cNvPr id="40" name="Прямоугольник 48">
            <a:extLst>
              <a:ext uri="{FF2B5EF4-FFF2-40B4-BE49-F238E27FC236}">
                <a16:creationId xmlns:a16="http://schemas.microsoft.com/office/drawing/2014/main" xmlns="" id="{3BA1D260-3D6C-0047-9B30-4EA066CC595F}"/>
              </a:ext>
            </a:extLst>
          </p:cNvPr>
          <p:cNvSpPr/>
          <p:nvPr/>
        </p:nvSpPr>
        <p:spPr>
          <a:xfrm>
            <a:off x="8841942" y="5019542"/>
            <a:ext cx="2594038" cy="90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000" b="1" dirty="0"/>
              <a:t>участников мероприятий</a:t>
            </a:r>
          </a:p>
          <a:p>
            <a:pPr algn="ctr">
              <a:lnSpc>
                <a:spcPts val="2100"/>
              </a:lnSpc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29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003859-ADCB-4E38-A11F-A05CD2DF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92" y="6321844"/>
            <a:ext cx="2743200" cy="365125"/>
          </a:xfrm>
        </p:spPr>
        <p:txBody>
          <a:bodyPr/>
          <a:lstStyle/>
          <a:p>
            <a:fld id="{8E697FE6-3DE7-4763-8DFF-D28EDB39581B}" type="slidenum">
              <a:rPr lang="ru-RU" sz="1600" smtClean="0">
                <a:solidFill>
                  <a:schemeClr val="tx1"/>
                </a:solidFill>
              </a:rPr>
              <a:pPr/>
              <a:t>16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14">
            <a:extLst>
              <a:ext uri="{FF2B5EF4-FFF2-40B4-BE49-F238E27FC236}">
                <a16:creationId xmlns:a16="http://schemas.microsoft.com/office/drawing/2014/main" xmlns="" id="{0144BC8E-9E10-CD44-9366-D7C16EA6CD1A}"/>
              </a:ext>
            </a:extLst>
          </p:cNvPr>
          <p:cNvSpPr/>
          <p:nvPr/>
        </p:nvSpPr>
        <p:spPr>
          <a:xfrm>
            <a:off x="572468" y="1390113"/>
            <a:ext cx="5372390" cy="4757334"/>
          </a:xfrm>
          <a:prstGeom prst="roundRect">
            <a:avLst>
              <a:gd name="adj" fmla="val 5702"/>
            </a:avLst>
          </a:prstGeom>
          <a:noFill/>
          <a:ln w="38100">
            <a:solidFill>
              <a:srgbClr val="9A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7B90680-0B53-C548-9228-79444869EE46}"/>
              </a:ext>
            </a:extLst>
          </p:cNvPr>
          <p:cNvSpPr txBox="1"/>
          <p:nvPr/>
        </p:nvSpPr>
        <p:spPr>
          <a:xfrm>
            <a:off x="13138484" y="376989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 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D9CF379D-CAE7-DF4B-B553-3B679944C78A}"/>
              </a:ext>
            </a:extLst>
          </p:cNvPr>
          <p:cNvSpPr txBox="1">
            <a:spLocks/>
          </p:cNvSpPr>
          <p:nvPr/>
        </p:nvSpPr>
        <p:spPr>
          <a:xfrm>
            <a:off x="469900" y="0"/>
            <a:ext cx="10856605" cy="1016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/>
              <a:t>НЦМУ «АГРОТЕХНОЛОГИИ БУДУЩЕГО» 2020: ПЕРВЫЕ РЕЗУЛЬТАТЫ</a:t>
            </a:r>
            <a:endParaRPr lang="ru-RU" sz="2400" dirty="0"/>
          </a:p>
        </p:txBody>
      </p:sp>
      <p:sp>
        <p:nvSpPr>
          <p:cNvPr id="12" name="Скругленный прямоугольник 14">
            <a:extLst>
              <a:ext uri="{FF2B5EF4-FFF2-40B4-BE49-F238E27FC236}">
                <a16:creationId xmlns:a16="http://schemas.microsoft.com/office/drawing/2014/main" xmlns="" id="{5BE3AF30-E0BB-E64A-9A14-C16912706C37}"/>
              </a:ext>
            </a:extLst>
          </p:cNvPr>
          <p:cNvSpPr/>
          <p:nvPr/>
        </p:nvSpPr>
        <p:spPr>
          <a:xfrm>
            <a:off x="6257651" y="1390113"/>
            <a:ext cx="5372390" cy="4757334"/>
          </a:xfrm>
          <a:prstGeom prst="roundRect">
            <a:avLst>
              <a:gd name="adj" fmla="val 5702"/>
            </a:avLst>
          </a:prstGeom>
          <a:noFill/>
          <a:ln w="38100">
            <a:solidFill>
              <a:srgbClr val="9A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955CD34-4B75-544B-99AF-85FCD07BD73F}"/>
              </a:ext>
            </a:extLst>
          </p:cNvPr>
          <p:cNvSpPr txBox="1"/>
          <p:nvPr/>
        </p:nvSpPr>
        <p:spPr>
          <a:xfrm>
            <a:off x="578406" y="1612892"/>
            <a:ext cx="5355944" cy="2353297"/>
          </a:xfrm>
          <a:prstGeom prst="rect">
            <a:avLst/>
          </a:prstGeom>
          <a:noFill/>
        </p:spPr>
        <p:txBody>
          <a:bodyPr wrap="square" lIns="251999" rIns="251999" rtlCol="0">
            <a:noAutofit/>
          </a:bodyPr>
          <a:lstStyle/>
          <a:p>
            <a:pPr>
              <a:lnSpc>
                <a:spcPts val="2000"/>
              </a:lnSpc>
            </a:pPr>
            <a:r>
              <a:rPr lang="ru-RU" sz="2000" spc="-40" dirty="0"/>
              <a:t>Впервые в России на основе использования молекулярно-генетических методов анализа созданы образцы лука репчатого с устойчивостью к распространенному заболеванию — </a:t>
            </a:r>
            <a:r>
              <a:rPr lang="ru-RU" sz="2000" spc="-40" dirty="0" err="1"/>
              <a:t>пероноспорозу</a:t>
            </a:r>
            <a:r>
              <a:rPr lang="ru-RU" sz="2000" spc="-40" dirty="0"/>
              <a:t>. Созданы не имеющие аналогов в мире гибридные комбинации капусты белокочанной, содержащие  гены устойчивости к распространенным заболеваниям.</a:t>
            </a:r>
          </a:p>
          <a:p>
            <a:pPr>
              <a:lnSpc>
                <a:spcPts val="2000"/>
              </a:lnSpc>
            </a:pPr>
            <a:endParaRPr lang="ru-RU" sz="2000" spc="-40" dirty="0"/>
          </a:p>
          <a:p>
            <a:pPr>
              <a:lnSpc>
                <a:spcPts val="2000"/>
              </a:lnSpc>
            </a:pPr>
            <a:endParaRPr lang="ru-RU" sz="2000" spc="-40" dirty="0"/>
          </a:p>
          <a:p>
            <a:pPr>
              <a:lnSpc>
                <a:spcPts val="2000"/>
              </a:lnSpc>
            </a:pPr>
            <a:endParaRPr lang="ru-RU" sz="2000" spc="-4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8F60D18-7093-8441-99DE-EDC48F61F081}"/>
              </a:ext>
            </a:extLst>
          </p:cNvPr>
          <p:cNvGrpSpPr/>
          <p:nvPr/>
        </p:nvGrpSpPr>
        <p:grpSpPr>
          <a:xfrm>
            <a:off x="711120" y="4032994"/>
            <a:ext cx="5013819" cy="1980729"/>
            <a:chOff x="644666" y="4035758"/>
            <a:chExt cx="5345318" cy="2111689"/>
          </a:xfrm>
        </p:grpSpPr>
        <p:pic>
          <p:nvPicPr>
            <p:cNvPr id="30" name="Рисунок 16" descr="inx960x640.jpg">
              <a:extLst>
                <a:ext uri="{FF2B5EF4-FFF2-40B4-BE49-F238E27FC236}">
                  <a16:creationId xmlns:a16="http://schemas.microsoft.com/office/drawing/2014/main" xmlns="" id="{CB2215D9-315C-824F-A2B6-E8CBD7EEFC26}"/>
                </a:ext>
              </a:extLst>
            </p:cNvPr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44666" y="4035758"/>
              <a:ext cx="1457451" cy="147877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1" name="Рисунок 17" descr="PA150036_2">
              <a:extLst>
                <a:ext uri="{FF2B5EF4-FFF2-40B4-BE49-F238E27FC236}">
                  <a16:creationId xmlns:a16="http://schemas.microsoft.com/office/drawing/2014/main" xmlns="" id="{3059F43B-CCE0-024F-8326-8E26031400F6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72608" y="4662876"/>
              <a:ext cx="1524389" cy="148457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18" descr="ÐÐ°ÑÑÐ¸Ð½ÐºÐ¸ Ð¿Ð¾ Ð·Ð°Ð¿ÑÐ¾ÑÑ &quot;Ð»ÑÐº&quot;">
              <a:extLst>
                <a:ext uri="{FF2B5EF4-FFF2-40B4-BE49-F238E27FC236}">
                  <a16:creationId xmlns:a16="http://schemas.microsoft.com/office/drawing/2014/main" xmlns="" id="{127DB5FE-81A2-4445-ACCA-90D76750BCFF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73654" y="4039237"/>
              <a:ext cx="1543597" cy="147877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Рисунок 25">
              <a:extLst>
                <a:ext uri="{FF2B5EF4-FFF2-40B4-BE49-F238E27FC236}">
                  <a16:creationId xmlns:a16="http://schemas.microsoft.com/office/drawing/2014/main" xmlns="" id="{299D617B-17D0-EB4E-BC5C-DA9052B6EF6C}"/>
                </a:ext>
              </a:extLst>
            </p:cNvPr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494592" y="4663559"/>
              <a:ext cx="1495392" cy="145633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7" name="Google Shape;66;p13">
            <a:extLst>
              <a:ext uri="{FF2B5EF4-FFF2-40B4-BE49-F238E27FC236}">
                <a16:creationId xmlns:a16="http://schemas.microsoft.com/office/drawing/2014/main" xmlns="" id="{CEF869E1-051B-3448-95AD-052EB1B34DE2}"/>
              </a:ext>
            </a:extLst>
          </p:cNvPr>
          <p:cNvSpPr>
            <a:spLocks noChangeAspect="1"/>
          </p:cNvSpPr>
          <p:nvPr/>
        </p:nvSpPr>
        <p:spPr bwMode="auto">
          <a:xfrm>
            <a:off x="6494011" y="3766363"/>
            <a:ext cx="3213804" cy="2183261"/>
          </a:xfrm>
          <a:prstGeom prst="roundRect">
            <a:avLst>
              <a:gd name="adj" fmla="val 0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254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041A392-C1E3-B443-80C5-BFA3BE7A9DCB}"/>
              </a:ext>
            </a:extLst>
          </p:cNvPr>
          <p:cNvSpPr txBox="1"/>
          <p:nvPr/>
        </p:nvSpPr>
        <p:spPr>
          <a:xfrm>
            <a:off x="9753568" y="3912657"/>
            <a:ext cx="1688745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Скриншот, отражающий работу </a:t>
            </a:r>
            <a:r>
              <a:rPr lang="ru-RU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секвенатора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MinION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(активные поры, в которых происходит </a:t>
            </a:r>
            <a:r>
              <a:rPr lang="ru-RU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секвенирование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молекул ДНК по технологии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Oxford Nanopore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выделены зелёным цветом).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CF6069A-2700-CE4B-9B94-C110E4295510}"/>
              </a:ext>
            </a:extLst>
          </p:cNvPr>
          <p:cNvSpPr txBox="1"/>
          <p:nvPr/>
        </p:nvSpPr>
        <p:spPr>
          <a:xfrm>
            <a:off x="6263588" y="1612892"/>
            <a:ext cx="5355944" cy="1806377"/>
          </a:xfrm>
          <a:prstGeom prst="rect">
            <a:avLst/>
          </a:prstGeom>
          <a:noFill/>
        </p:spPr>
        <p:txBody>
          <a:bodyPr wrap="square" lIns="251999" rIns="251999" rtlCol="0">
            <a:noAutofit/>
          </a:bodyPr>
          <a:lstStyle/>
          <a:p>
            <a:pPr>
              <a:lnSpc>
                <a:spcPts val="2000"/>
              </a:lnSpc>
            </a:pPr>
            <a:r>
              <a:rPr lang="ru-RU" sz="2000" spc="-40" dirty="0"/>
              <a:t>Получена высококачественная сборка генома гороха посевного с использованием комбинирования данных </a:t>
            </a:r>
            <a:r>
              <a:rPr lang="ru-RU" sz="2000" spc="-40" dirty="0" err="1"/>
              <a:t>секвенирования</a:t>
            </a:r>
            <a:r>
              <a:rPr lang="ru-RU" sz="2000" spc="-40" dirty="0"/>
              <a:t> второго и третьего поколения. Созданная сборка генома гороха сорта </a:t>
            </a:r>
            <a:r>
              <a:rPr lang="en-US" sz="2000" spc="-40" dirty="0"/>
              <a:t>Frisson </a:t>
            </a:r>
            <a:r>
              <a:rPr lang="ru-RU" sz="2000" spc="-40" dirty="0"/>
              <a:t>является лучшей в мире к настоящему моменту. </a:t>
            </a:r>
          </a:p>
          <a:p>
            <a:pPr>
              <a:lnSpc>
                <a:spcPts val="2000"/>
              </a:lnSpc>
            </a:pPr>
            <a:endParaRPr lang="ru-RU" sz="2000" spc="-40" dirty="0"/>
          </a:p>
          <a:p>
            <a:pPr>
              <a:lnSpc>
                <a:spcPts val="2000"/>
              </a:lnSpc>
            </a:pPr>
            <a:endParaRPr lang="ru-RU" sz="2000" spc="-40" dirty="0"/>
          </a:p>
          <a:p>
            <a:pPr>
              <a:lnSpc>
                <a:spcPts val="2000"/>
              </a:lnSpc>
            </a:pPr>
            <a:endParaRPr lang="ru-RU" sz="2000" spc="-40" dirty="0"/>
          </a:p>
          <a:p>
            <a:pPr>
              <a:lnSpc>
                <a:spcPts val="2000"/>
              </a:lnSpc>
            </a:pPr>
            <a:endParaRPr lang="ru-RU" sz="2000" spc="-40" dirty="0"/>
          </a:p>
          <a:p>
            <a:pPr>
              <a:lnSpc>
                <a:spcPts val="2000"/>
              </a:lnSpc>
            </a:pPr>
            <a:endParaRPr lang="ru-RU" sz="2000" spc="-40" dirty="0"/>
          </a:p>
          <a:p>
            <a:pPr>
              <a:lnSpc>
                <a:spcPts val="2000"/>
              </a:lnSpc>
            </a:pPr>
            <a:endParaRPr lang="ru-RU" sz="2000" spc="-40" dirty="0"/>
          </a:p>
          <a:p>
            <a:pPr>
              <a:lnSpc>
                <a:spcPts val="2000"/>
              </a:lnSpc>
            </a:pPr>
            <a:endParaRPr lang="ru-RU" sz="2000" spc="-40" dirty="0"/>
          </a:p>
        </p:txBody>
      </p:sp>
    </p:spTree>
    <p:extLst>
      <p:ext uri="{BB962C8B-B14F-4D97-AF65-F5344CB8AC3E}">
        <p14:creationId xmlns:p14="http://schemas.microsoft.com/office/powerpoint/2010/main" val="3100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003859-ADCB-4E38-A11F-A05CD2DF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92" y="6321844"/>
            <a:ext cx="2743200" cy="365125"/>
          </a:xfrm>
        </p:spPr>
        <p:txBody>
          <a:bodyPr/>
          <a:lstStyle/>
          <a:p>
            <a:fld id="{8E697FE6-3DE7-4763-8DFF-D28EDB39581B}" type="slidenum">
              <a:rPr lang="ru-RU" sz="1600" smtClean="0">
                <a:solidFill>
                  <a:schemeClr val="tx1"/>
                </a:solidFill>
              </a:rPr>
              <a:pPr/>
              <a:t>17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14">
            <a:extLst>
              <a:ext uri="{FF2B5EF4-FFF2-40B4-BE49-F238E27FC236}">
                <a16:creationId xmlns:a16="http://schemas.microsoft.com/office/drawing/2014/main" xmlns="" id="{0144BC8E-9E10-CD44-9366-D7C16EA6CD1A}"/>
              </a:ext>
            </a:extLst>
          </p:cNvPr>
          <p:cNvSpPr/>
          <p:nvPr/>
        </p:nvSpPr>
        <p:spPr>
          <a:xfrm>
            <a:off x="572468" y="1390113"/>
            <a:ext cx="5372390" cy="4757334"/>
          </a:xfrm>
          <a:prstGeom prst="roundRect">
            <a:avLst>
              <a:gd name="adj" fmla="val 5702"/>
            </a:avLst>
          </a:prstGeom>
          <a:noFill/>
          <a:ln w="38100">
            <a:solidFill>
              <a:srgbClr val="9A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7B90680-0B53-C548-9228-79444869EE46}"/>
              </a:ext>
            </a:extLst>
          </p:cNvPr>
          <p:cNvSpPr txBox="1"/>
          <p:nvPr/>
        </p:nvSpPr>
        <p:spPr>
          <a:xfrm>
            <a:off x="13138484" y="376989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 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D9CF379D-CAE7-DF4B-B553-3B679944C78A}"/>
              </a:ext>
            </a:extLst>
          </p:cNvPr>
          <p:cNvSpPr txBox="1">
            <a:spLocks/>
          </p:cNvSpPr>
          <p:nvPr/>
        </p:nvSpPr>
        <p:spPr>
          <a:xfrm>
            <a:off x="469900" y="0"/>
            <a:ext cx="10856605" cy="1016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/>
              <a:t>НЦМУ «АГРОТЕХНОЛОГИИ БУДУЩЕГО» 2020: ПЕРВЫЕ РЕЗУЛЬТАТЫ</a:t>
            </a:r>
            <a:endParaRPr lang="ru-RU" sz="2400" dirty="0"/>
          </a:p>
        </p:txBody>
      </p:sp>
      <p:sp>
        <p:nvSpPr>
          <p:cNvPr id="12" name="Скругленный прямоугольник 14">
            <a:extLst>
              <a:ext uri="{FF2B5EF4-FFF2-40B4-BE49-F238E27FC236}">
                <a16:creationId xmlns:a16="http://schemas.microsoft.com/office/drawing/2014/main" xmlns="" id="{5BE3AF30-E0BB-E64A-9A14-C16912706C37}"/>
              </a:ext>
            </a:extLst>
          </p:cNvPr>
          <p:cNvSpPr/>
          <p:nvPr/>
        </p:nvSpPr>
        <p:spPr>
          <a:xfrm>
            <a:off x="6257651" y="1390113"/>
            <a:ext cx="5372390" cy="4757334"/>
          </a:xfrm>
          <a:prstGeom prst="roundRect">
            <a:avLst>
              <a:gd name="adj" fmla="val 5702"/>
            </a:avLst>
          </a:prstGeom>
          <a:noFill/>
          <a:ln w="38100">
            <a:solidFill>
              <a:srgbClr val="9A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955CD34-4B75-544B-99AF-85FCD07BD73F}"/>
              </a:ext>
            </a:extLst>
          </p:cNvPr>
          <p:cNvSpPr txBox="1"/>
          <p:nvPr/>
        </p:nvSpPr>
        <p:spPr>
          <a:xfrm>
            <a:off x="578405" y="1612892"/>
            <a:ext cx="5491517" cy="2353297"/>
          </a:xfrm>
          <a:prstGeom prst="rect">
            <a:avLst/>
          </a:prstGeom>
          <a:noFill/>
        </p:spPr>
        <p:txBody>
          <a:bodyPr wrap="square" lIns="251999" rIns="251999" rtlCol="0">
            <a:noAutofit/>
          </a:bodyPr>
          <a:lstStyle/>
          <a:p>
            <a:pPr>
              <a:lnSpc>
                <a:spcPts val="2000"/>
              </a:lnSpc>
            </a:pPr>
            <a:r>
              <a:rPr lang="ru-RU" sz="2000" spc="-40" dirty="0"/>
              <a:t>Используя молекулярно-генетические подходы разработаны перспективные методики идентификации </a:t>
            </a:r>
            <a:r>
              <a:rPr lang="ru-RU" sz="2000" spc="-40" dirty="0" err="1"/>
              <a:t>фитопаразитических</a:t>
            </a:r>
            <a:r>
              <a:rPr lang="ru-RU" sz="2000" spc="-40" dirty="0"/>
              <a:t> клещей, получены новейшие данные по биологии клещей-</a:t>
            </a:r>
            <a:r>
              <a:rPr lang="ru-RU" sz="2000" spc="-40" dirty="0" err="1"/>
              <a:t>фитопаразитов</a:t>
            </a:r>
            <a:r>
              <a:rPr lang="ru-RU" sz="2000" spc="-40" dirty="0"/>
              <a:t> и впервые показана эффективность обработки акарицидами в отношении галловых клещей в период их массовой миграции.</a:t>
            </a:r>
          </a:p>
          <a:p>
            <a:pPr>
              <a:lnSpc>
                <a:spcPts val="2000"/>
              </a:lnSpc>
            </a:pPr>
            <a:endParaRPr lang="ru-RU" sz="2000" spc="-4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CF6069A-2700-CE4B-9B94-C110E4295510}"/>
              </a:ext>
            </a:extLst>
          </p:cNvPr>
          <p:cNvSpPr txBox="1"/>
          <p:nvPr/>
        </p:nvSpPr>
        <p:spPr>
          <a:xfrm>
            <a:off x="6263587" y="1612892"/>
            <a:ext cx="5366453" cy="1806377"/>
          </a:xfrm>
          <a:prstGeom prst="rect">
            <a:avLst/>
          </a:prstGeom>
          <a:noFill/>
        </p:spPr>
        <p:txBody>
          <a:bodyPr wrap="square" lIns="251999" rIns="251999" rtlCol="0">
            <a:noAutofit/>
          </a:bodyPr>
          <a:lstStyle/>
          <a:p>
            <a:pPr>
              <a:lnSpc>
                <a:spcPts val="2000"/>
              </a:lnSpc>
            </a:pPr>
            <a:r>
              <a:rPr lang="ru-RU" sz="2000" spc="-40" dirty="0"/>
              <a:t>Подготовлена концепция трех взаимосвязан</a:t>
            </a:r>
            <a:r>
              <a:rPr lang="en-US" sz="2000" spc="-40" dirty="0"/>
              <a:t>-</a:t>
            </a:r>
            <a:r>
              <a:rPr lang="ru-RU" sz="2000" spc="-40" dirty="0" err="1"/>
              <a:t>ных</a:t>
            </a:r>
            <a:r>
              <a:rPr lang="ru-RU" sz="2000" spc="-40" dirty="0"/>
              <a:t> цифро­вых платформ: управления АПК России, совмест­ного использования данных дистанционного зондирования Земли в </a:t>
            </a:r>
            <a:r>
              <a:rPr lang="ru-RU" sz="2000" spc="-40" dirty="0" err="1"/>
              <a:t>инте</a:t>
            </a:r>
            <a:r>
              <a:rPr lang="en-US" sz="2000" spc="-40" dirty="0"/>
              <a:t>-</a:t>
            </a:r>
            <a:r>
              <a:rPr lang="ru-RU" sz="2000" spc="-40" dirty="0" err="1"/>
              <a:t>ресах</a:t>
            </a:r>
            <a:r>
              <a:rPr lang="ru-RU" sz="2000" spc="-40" dirty="0"/>
              <a:t> АПК России, информационно-</a:t>
            </a:r>
            <a:r>
              <a:rPr lang="ru-RU" sz="2000" spc="-40" dirty="0" err="1"/>
              <a:t>аналити</a:t>
            </a:r>
            <a:r>
              <a:rPr lang="en-US" sz="2000" spc="-40" dirty="0"/>
              <a:t>-</a:t>
            </a:r>
            <a:r>
              <a:rPr lang="ru-RU" sz="2000" spc="-40" dirty="0"/>
              <a:t>ческой поддер­жки научно-исследовательской деятельности в области АПК.</a:t>
            </a:r>
          </a:p>
          <a:p>
            <a:pPr>
              <a:lnSpc>
                <a:spcPts val="2000"/>
              </a:lnSpc>
            </a:pPr>
            <a:endParaRPr lang="ru-RU" sz="2000" spc="-40" dirty="0"/>
          </a:p>
        </p:txBody>
      </p:sp>
      <p:pic>
        <p:nvPicPr>
          <p:cNvPr id="18" name="Рисунок 8">
            <a:extLst>
              <a:ext uri="{FF2B5EF4-FFF2-40B4-BE49-F238E27FC236}">
                <a16:creationId xmlns:a16="http://schemas.microsoft.com/office/drawing/2014/main" xmlns="" id="{D7D5B613-181F-0F48-8D78-ECA9D828941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3" y="3859649"/>
            <a:ext cx="3451543" cy="202211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812739-2B24-504A-9BBA-9CA558C3586F}"/>
              </a:ext>
            </a:extLst>
          </p:cNvPr>
          <p:cNvSpPr txBox="1"/>
          <p:nvPr/>
        </p:nvSpPr>
        <p:spPr>
          <a:xfrm>
            <a:off x="4397686" y="3859649"/>
            <a:ext cx="1320714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Повреждения, вызываемые галловыми клещами на растениях</a:t>
            </a:r>
          </a:p>
          <a:p>
            <a:pPr>
              <a:lnSpc>
                <a:spcPts val="1400"/>
              </a:lnSpc>
            </a:pP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400"/>
              </a:lnSpc>
            </a:pP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400"/>
              </a:lnSpc>
            </a:pP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1" descr="C:\Users\ASkuratov\Downloads\Слайдер 1 страницы (1).png">
            <a:extLst>
              <a:ext uri="{FF2B5EF4-FFF2-40B4-BE49-F238E27FC236}">
                <a16:creationId xmlns:a16="http://schemas.microsoft.com/office/drawing/2014/main" xmlns="" id="{4001E4F7-C866-F445-B060-2BE0019E6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9925" y="3579810"/>
            <a:ext cx="3338267" cy="2342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3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003859-ADCB-4E38-A11F-A05CD2DF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92" y="6321844"/>
            <a:ext cx="2743200" cy="365125"/>
          </a:xfrm>
        </p:spPr>
        <p:txBody>
          <a:bodyPr/>
          <a:lstStyle/>
          <a:p>
            <a:fld id="{8E697FE6-3DE7-4763-8DFF-D28EDB39581B}" type="slidenum">
              <a:rPr lang="ru-RU" sz="1600" smtClean="0">
                <a:solidFill>
                  <a:schemeClr val="tx1"/>
                </a:solidFill>
              </a:rPr>
              <a:pPr/>
              <a:t>18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14">
            <a:extLst>
              <a:ext uri="{FF2B5EF4-FFF2-40B4-BE49-F238E27FC236}">
                <a16:creationId xmlns:a16="http://schemas.microsoft.com/office/drawing/2014/main" xmlns="" id="{0144BC8E-9E10-CD44-9366-D7C16EA6CD1A}"/>
              </a:ext>
            </a:extLst>
          </p:cNvPr>
          <p:cNvSpPr/>
          <p:nvPr/>
        </p:nvSpPr>
        <p:spPr>
          <a:xfrm>
            <a:off x="572468" y="1390113"/>
            <a:ext cx="5372390" cy="4757334"/>
          </a:xfrm>
          <a:prstGeom prst="roundRect">
            <a:avLst>
              <a:gd name="adj" fmla="val 5702"/>
            </a:avLst>
          </a:prstGeom>
          <a:noFill/>
          <a:ln w="38100">
            <a:solidFill>
              <a:srgbClr val="9A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7B90680-0B53-C548-9228-79444869EE46}"/>
              </a:ext>
            </a:extLst>
          </p:cNvPr>
          <p:cNvSpPr txBox="1"/>
          <p:nvPr/>
        </p:nvSpPr>
        <p:spPr>
          <a:xfrm>
            <a:off x="13138484" y="376989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 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D9CF379D-CAE7-DF4B-B553-3B679944C78A}"/>
              </a:ext>
            </a:extLst>
          </p:cNvPr>
          <p:cNvSpPr txBox="1">
            <a:spLocks/>
          </p:cNvSpPr>
          <p:nvPr/>
        </p:nvSpPr>
        <p:spPr>
          <a:xfrm>
            <a:off x="469900" y="0"/>
            <a:ext cx="10856605" cy="1016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/>
              <a:t>НЦМУ «АГРОТЕХНОЛОГИИ БУДУЩЕГО» 2020: ПЕРВЫЕ РЕЗУЛЬТАТЫ</a:t>
            </a:r>
            <a:endParaRPr lang="ru-RU" sz="2400" dirty="0"/>
          </a:p>
        </p:txBody>
      </p:sp>
      <p:sp>
        <p:nvSpPr>
          <p:cNvPr id="12" name="Скругленный прямоугольник 14">
            <a:extLst>
              <a:ext uri="{FF2B5EF4-FFF2-40B4-BE49-F238E27FC236}">
                <a16:creationId xmlns:a16="http://schemas.microsoft.com/office/drawing/2014/main" xmlns="" id="{5BE3AF30-E0BB-E64A-9A14-C16912706C37}"/>
              </a:ext>
            </a:extLst>
          </p:cNvPr>
          <p:cNvSpPr/>
          <p:nvPr/>
        </p:nvSpPr>
        <p:spPr>
          <a:xfrm>
            <a:off x="6257651" y="1390113"/>
            <a:ext cx="5372390" cy="4757334"/>
          </a:xfrm>
          <a:prstGeom prst="roundRect">
            <a:avLst>
              <a:gd name="adj" fmla="val 5702"/>
            </a:avLst>
          </a:prstGeom>
          <a:noFill/>
          <a:ln w="38100">
            <a:solidFill>
              <a:srgbClr val="9A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955CD34-4B75-544B-99AF-85FCD07BD73F}"/>
              </a:ext>
            </a:extLst>
          </p:cNvPr>
          <p:cNvSpPr txBox="1"/>
          <p:nvPr/>
        </p:nvSpPr>
        <p:spPr>
          <a:xfrm>
            <a:off x="578405" y="1612892"/>
            <a:ext cx="5491517" cy="2353297"/>
          </a:xfrm>
          <a:prstGeom prst="rect">
            <a:avLst/>
          </a:prstGeom>
          <a:noFill/>
        </p:spPr>
        <p:txBody>
          <a:bodyPr wrap="square" lIns="251999" rIns="251999" rtlCol="0">
            <a:noAutofit/>
          </a:bodyPr>
          <a:lstStyle/>
          <a:p>
            <a:pPr>
              <a:lnSpc>
                <a:spcPts val="2000"/>
              </a:lnSpc>
            </a:pPr>
            <a:r>
              <a:rPr lang="ru-RU" sz="2000" spc="-40" dirty="0"/>
              <a:t>Впервые показаны возможности </a:t>
            </a:r>
            <a:r>
              <a:rPr lang="ru-RU" sz="2000" spc="-40" dirty="0" err="1"/>
              <a:t>бесконтакт</a:t>
            </a:r>
            <a:r>
              <a:rPr lang="en-US" sz="2000" spc="-40" dirty="0"/>
              <a:t>-</a:t>
            </a:r>
            <a:r>
              <a:rPr lang="ru-RU" sz="2000" spc="-40" dirty="0" err="1"/>
              <a:t>ного</a:t>
            </a:r>
            <a:r>
              <a:rPr lang="ru-RU" sz="2000" spc="-40" dirty="0"/>
              <a:t> детектирования изменения с глубиной </a:t>
            </a:r>
            <a:r>
              <a:rPr lang="ru-RU" sz="2000" spc="-40" dirty="0" err="1"/>
              <a:t>набухаемости</a:t>
            </a:r>
            <a:r>
              <a:rPr lang="ru-RU" sz="2000" spc="-40" dirty="0"/>
              <a:t> почв, а также возможности оперативного дистанционного </a:t>
            </a:r>
            <a:r>
              <a:rPr lang="ru-RU" sz="2000" spc="-40" dirty="0" err="1"/>
              <a:t>картографи</a:t>
            </a:r>
            <a:r>
              <a:rPr lang="en-US" sz="2000" spc="-40" dirty="0"/>
              <a:t>-</a:t>
            </a:r>
            <a:r>
              <a:rPr lang="ru-RU" sz="2000" spc="-40" dirty="0" err="1"/>
              <a:t>рования</a:t>
            </a:r>
            <a:r>
              <a:rPr lang="ru-RU" sz="2000" spc="-40" dirty="0"/>
              <a:t> почвенной корки – как индикатора начальных стадий деградации пахотных почв. </a:t>
            </a:r>
          </a:p>
          <a:p>
            <a:pPr>
              <a:lnSpc>
                <a:spcPts val="2000"/>
              </a:lnSpc>
            </a:pPr>
            <a:endParaRPr lang="ru-RU" sz="2000" spc="-4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CF6069A-2700-CE4B-9B94-C110E4295510}"/>
              </a:ext>
            </a:extLst>
          </p:cNvPr>
          <p:cNvSpPr txBox="1"/>
          <p:nvPr/>
        </p:nvSpPr>
        <p:spPr>
          <a:xfrm>
            <a:off x="6263587" y="1612892"/>
            <a:ext cx="5366453" cy="1806377"/>
          </a:xfrm>
          <a:prstGeom prst="rect">
            <a:avLst/>
          </a:prstGeom>
          <a:noFill/>
        </p:spPr>
        <p:txBody>
          <a:bodyPr wrap="square" lIns="251999" rIns="251999" rtlCol="0">
            <a:noAutofit/>
          </a:bodyPr>
          <a:lstStyle/>
          <a:p>
            <a:pPr>
              <a:lnSpc>
                <a:spcPts val="2000"/>
              </a:lnSpc>
            </a:pPr>
            <a:r>
              <a:rPr lang="ru-RU" sz="2000" spc="-40" dirty="0"/>
              <a:t>Создана опытно-промышленная установка —  вертикальная ферма с динамическим </a:t>
            </a:r>
            <a:r>
              <a:rPr lang="en-US" sz="2000" spc="-40" dirty="0"/>
              <a:t>LED-</a:t>
            </a:r>
            <a:r>
              <a:rPr lang="ru-RU" sz="2000" spc="-40" dirty="0"/>
              <a:t>освещением, которая позволяет добиваться в год до 6 урожаев безвирусного семенного материала картофеля. Разработанная техно</a:t>
            </a:r>
            <a:r>
              <a:rPr lang="en-US" sz="2000" spc="-40" dirty="0"/>
              <a:t>-</a:t>
            </a:r>
            <a:r>
              <a:rPr lang="ru-RU" sz="2000" spc="-40" dirty="0"/>
              <a:t>логия управляемой вегетации позволяет выращивать растения с заданными качествен</a:t>
            </a:r>
            <a:r>
              <a:rPr lang="en-US" sz="2000" spc="-40" dirty="0"/>
              <a:t>-</a:t>
            </a:r>
            <a:r>
              <a:rPr lang="ru-RU" sz="2000" spc="-40" dirty="0" err="1"/>
              <a:t>ными</a:t>
            </a:r>
            <a:r>
              <a:rPr lang="ru-RU" sz="2000" spc="-40" dirty="0"/>
              <a:t> характеристиками за счет раскрытия природного потенциала сортов. </a:t>
            </a:r>
          </a:p>
          <a:p>
            <a:pPr>
              <a:lnSpc>
                <a:spcPts val="2000"/>
              </a:lnSpc>
            </a:pPr>
            <a:endParaRPr lang="ru-RU" sz="2000" spc="-40" dirty="0"/>
          </a:p>
          <a:p>
            <a:pPr>
              <a:lnSpc>
                <a:spcPts val="2000"/>
              </a:lnSpc>
            </a:pPr>
            <a:endParaRPr lang="ru-RU" sz="2000" spc="-40" dirty="0"/>
          </a:p>
          <a:p>
            <a:pPr>
              <a:lnSpc>
                <a:spcPts val="2000"/>
              </a:lnSpc>
            </a:pPr>
            <a:endParaRPr lang="ru-RU" sz="2000" spc="-40" dirty="0"/>
          </a:p>
        </p:txBody>
      </p:sp>
      <p:pic>
        <p:nvPicPr>
          <p:cNvPr id="13" name="Рисунок 5">
            <a:extLst>
              <a:ext uri="{FF2B5EF4-FFF2-40B4-BE49-F238E27FC236}">
                <a16:creationId xmlns:a16="http://schemas.microsoft.com/office/drawing/2014/main" xmlns="" id="{7B649C35-2142-3140-B1D2-84F10138BF7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47"/>
          <a:stretch/>
        </p:blipFill>
        <p:spPr bwMode="auto">
          <a:xfrm>
            <a:off x="1493808" y="3266289"/>
            <a:ext cx="3546036" cy="2656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927AF3C-35D2-5749-B132-18AFC1C6AB86}"/>
              </a:ext>
            </a:extLst>
          </p:cNvPr>
          <p:cNvGrpSpPr/>
          <p:nvPr/>
        </p:nvGrpSpPr>
        <p:grpSpPr>
          <a:xfrm>
            <a:off x="7514461" y="4091101"/>
            <a:ext cx="2978923" cy="1783246"/>
            <a:chOff x="4008232" y="1520826"/>
            <a:chExt cx="3938427" cy="2357626"/>
          </a:xfrm>
        </p:grpSpPr>
        <p:pic>
          <p:nvPicPr>
            <p:cNvPr id="15" name="Рисунок 9">
              <a:extLst>
                <a:ext uri="{FF2B5EF4-FFF2-40B4-BE49-F238E27FC236}">
                  <a16:creationId xmlns:a16="http://schemas.microsoft.com/office/drawing/2014/main" xmlns="" id="{C271A7BC-648E-1A46-AA3E-0D9EEA6B1F16}"/>
                </a:ext>
              </a:extLst>
            </p:cNvPr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232" y="1520826"/>
              <a:ext cx="1783345" cy="2357626"/>
            </a:xfrm>
            <a:prstGeom prst="rect">
              <a:avLst/>
            </a:prstGeom>
            <a:noFill/>
          </p:spPr>
        </p:pic>
        <p:pic>
          <p:nvPicPr>
            <p:cNvPr id="16" name="Рисунок 10">
              <a:extLst>
                <a:ext uri="{FF2B5EF4-FFF2-40B4-BE49-F238E27FC236}">
                  <a16:creationId xmlns:a16="http://schemas.microsoft.com/office/drawing/2014/main" xmlns="" id="{421A495E-9F75-F54B-BA8F-10BE128338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202" y="1520826"/>
              <a:ext cx="2048457" cy="2357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65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2041327-EC15-4E8D-95C4-8A5864E5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456" y="6356350"/>
            <a:ext cx="2743200" cy="365125"/>
          </a:xfrm>
        </p:spPr>
        <p:txBody>
          <a:bodyPr/>
          <a:lstStyle/>
          <a:p>
            <a:fld id="{8E697FE6-3DE7-4763-8DFF-D28EDB39581B}" type="slidenum">
              <a:rPr lang="ru-RU" sz="1600" smtClean="0">
                <a:solidFill>
                  <a:schemeClr val="tx1"/>
                </a:solidFill>
              </a:rPr>
              <a:pPr/>
              <a:t>19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6819" y="1518703"/>
            <a:ext cx="3487374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chemeClr val="accent5"/>
              </a:buClr>
            </a:pPr>
            <a:r>
              <a:rPr lang="ru-RU" sz="1500" spc="-40" dirty="0"/>
              <a:t>Впервые в мире будут созданы образцы диплоидной капусты белокочанной, сочетающие устойчивость к расам возбудителя сосудистого бактериоза, на основе нового запатентованного метода ускоренной </a:t>
            </a:r>
            <a:r>
              <a:rPr lang="ru-RU" sz="1500" spc="-40" dirty="0" err="1"/>
              <a:t>интрогрессии</a:t>
            </a:r>
            <a:r>
              <a:rPr lang="ru-RU" sz="1500" spc="-40" dirty="0"/>
              <a:t> целевых ядерных и цитоплазматических генов из родственных видов в культурные растения при гибридизации. </a:t>
            </a:r>
          </a:p>
          <a:p>
            <a:pPr>
              <a:lnSpc>
                <a:spcPts val="1600"/>
              </a:lnSpc>
              <a:buClr>
                <a:schemeClr val="accent5"/>
              </a:buClr>
            </a:pPr>
            <a:endParaRPr lang="ru-RU" sz="1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27913" y="1509415"/>
            <a:ext cx="37572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spc="-40" dirty="0"/>
              <a:t>Будут созданы опытные образцы линейки микробиологических  препаратов на основе </a:t>
            </a:r>
            <a:r>
              <a:rPr lang="ru-RU" sz="1500" spc="-40" dirty="0" err="1"/>
              <a:t>эндофитных</a:t>
            </a:r>
            <a:r>
              <a:rPr lang="ru-RU" sz="1500" spc="-40" dirty="0"/>
              <a:t> бактерий, обеспечивающих питание и защиту растений, отработаны режимы их культивирования. Инокуляция растений </a:t>
            </a:r>
            <a:r>
              <a:rPr lang="ru-RU" sz="1500" spc="-40" dirty="0" err="1"/>
              <a:t>эндофитными</a:t>
            </a:r>
            <a:r>
              <a:rPr lang="ru-RU" sz="1500" spc="-40" dirty="0"/>
              <a:t> бактериями способна значительно уменьшать вред, наносимый патогенными грибами, бактериями, вирусами, насекомыми и нематодами.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71877" y="3617928"/>
            <a:ext cx="3770863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chemeClr val="accent5"/>
              </a:buClr>
            </a:pPr>
            <a:r>
              <a:rPr lang="ru-RU" sz="1500" spc="-40" dirty="0"/>
              <a:t>Планируется описать </a:t>
            </a:r>
            <a:r>
              <a:rPr lang="ru-RU" sz="1500" spc="-40" dirty="0" err="1"/>
              <a:t>трансгены</a:t>
            </a:r>
            <a:r>
              <a:rPr lang="ru-RU" sz="1500" spc="-40" dirty="0"/>
              <a:t> растений рода </a:t>
            </a:r>
            <a:r>
              <a:rPr lang="en-US" sz="1500" spc="-40" dirty="0"/>
              <a:t>Vaccinium, </a:t>
            </a:r>
            <a:r>
              <a:rPr lang="ru-RU" sz="1500" spc="-40" dirty="0"/>
              <a:t>полученные в природных условиях. Будут оценены особенности изменения </a:t>
            </a:r>
            <a:r>
              <a:rPr lang="ru-RU" sz="1500" spc="-40" dirty="0" err="1"/>
              <a:t>трансгенов</a:t>
            </a:r>
            <a:r>
              <a:rPr lang="ru-RU" sz="1500" spc="-40" dirty="0"/>
              <a:t> в ходе эволюции каждого исследуемого вида и отсроченные экологические последствия возделывания ГМО.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145168" y="3617928"/>
            <a:ext cx="3673965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spc="-40" dirty="0"/>
              <a:t>Проектирование архитектуры цифровой платформы управления АПК, а также разработка методики формирования и архитектуры ее баз данных и знаний  с определением источников их наполнения.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89581" y="5395483"/>
            <a:ext cx="50270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spc="-40" dirty="0"/>
              <a:t>Будет разработан новейший метод комплексного мониторинга состояния пахотных почв без заложения почвенных разрезов и проведена его апробация на тестовом участке. </a:t>
            </a:r>
          </a:p>
        </p:txBody>
      </p:sp>
      <p:sp>
        <p:nvSpPr>
          <p:cNvPr id="35" name="Прямоугольник 34"/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6">
            <a:extLst>
              <a:ext uri="{FF2B5EF4-FFF2-40B4-BE49-F238E27FC236}">
                <a16:creationId xmlns:a16="http://schemas.microsoft.com/office/drawing/2014/main" xmlns="" id="{4442340E-7801-BC44-BFC5-13859FAA92D1}"/>
              </a:ext>
            </a:extLst>
          </p:cNvPr>
          <p:cNvSpPr/>
          <p:nvPr/>
        </p:nvSpPr>
        <p:spPr>
          <a:xfrm>
            <a:off x="4335118" y="1729608"/>
            <a:ext cx="1481490" cy="1456566"/>
          </a:xfrm>
          <a:prstGeom prst="ellipse">
            <a:avLst/>
          </a:prstGeom>
          <a:blipFill dpi="0" rotWithShape="1">
            <a:blip r:embed="rId3"/>
            <a:srcRect/>
            <a:stretch>
              <a:fillRect l="1139" t="-1" r="-6999" b="-937"/>
            </a:stretch>
          </a:blipFill>
          <a:ln w="50800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x-none" dirty="0"/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2EED7B4A-40D9-724B-BDC9-EF0BDF364AA5}"/>
              </a:ext>
            </a:extLst>
          </p:cNvPr>
          <p:cNvSpPr txBox="1">
            <a:spLocks/>
          </p:cNvSpPr>
          <p:nvPr/>
        </p:nvSpPr>
        <p:spPr>
          <a:xfrm>
            <a:off x="469900" y="0"/>
            <a:ext cx="10856605" cy="1016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НЦМУ «АГРОТЕХНОЛОГИИ БУДУЩЕГО»: КЛЮЧЕВЫЕ ПЛАНЫ НА 2021 ГОД</a:t>
            </a:r>
          </a:p>
        </p:txBody>
      </p:sp>
      <p:sp>
        <p:nvSpPr>
          <p:cNvPr id="34" name="Скругленный прямоугольник 14">
            <a:extLst>
              <a:ext uri="{FF2B5EF4-FFF2-40B4-BE49-F238E27FC236}">
                <a16:creationId xmlns:a16="http://schemas.microsoft.com/office/drawing/2014/main" xmlns="" id="{2E6B3FFD-251D-CF42-9798-6F427DFE5ABB}"/>
              </a:ext>
            </a:extLst>
          </p:cNvPr>
          <p:cNvSpPr/>
          <p:nvPr/>
        </p:nvSpPr>
        <p:spPr>
          <a:xfrm>
            <a:off x="572468" y="1390113"/>
            <a:ext cx="11023184" cy="4853510"/>
          </a:xfrm>
          <a:prstGeom prst="roundRect">
            <a:avLst>
              <a:gd name="adj" fmla="val 5702"/>
            </a:avLst>
          </a:prstGeom>
          <a:noFill/>
          <a:ln w="38100">
            <a:solidFill>
              <a:srgbClr val="9A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C2FB0CD-5AD5-154A-A4D5-0A542BB6D876}"/>
              </a:ext>
            </a:extLst>
          </p:cNvPr>
          <p:cNvCxnSpPr>
            <a:cxnSpLocks/>
          </p:cNvCxnSpPr>
          <p:nvPr/>
        </p:nvCxnSpPr>
        <p:spPr>
          <a:xfrm>
            <a:off x="5999993" y="1558459"/>
            <a:ext cx="0" cy="1870541"/>
          </a:xfrm>
          <a:prstGeom prst="line">
            <a:avLst/>
          </a:prstGeom>
          <a:ln w="19050">
            <a:solidFill>
              <a:srgbClr val="9A9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3B1F599F-5A82-C549-8727-E5A941C75B9D}"/>
              </a:ext>
            </a:extLst>
          </p:cNvPr>
          <p:cNvCxnSpPr>
            <a:cxnSpLocks/>
          </p:cNvCxnSpPr>
          <p:nvPr/>
        </p:nvCxnSpPr>
        <p:spPr>
          <a:xfrm flipH="1">
            <a:off x="852243" y="3498659"/>
            <a:ext cx="10514439" cy="0"/>
          </a:xfrm>
          <a:prstGeom prst="line">
            <a:avLst/>
          </a:prstGeom>
          <a:ln w="19050">
            <a:solidFill>
              <a:srgbClr val="9A9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6">
            <a:extLst>
              <a:ext uri="{FF2B5EF4-FFF2-40B4-BE49-F238E27FC236}">
                <a16:creationId xmlns:a16="http://schemas.microsoft.com/office/drawing/2014/main" xmlns="" id="{6ECF3851-62ED-3841-96D9-877E29BCFEF2}"/>
              </a:ext>
            </a:extLst>
          </p:cNvPr>
          <p:cNvSpPr/>
          <p:nvPr/>
        </p:nvSpPr>
        <p:spPr>
          <a:xfrm>
            <a:off x="4335118" y="3651173"/>
            <a:ext cx="1481490" cy="1456566"/>
          </a:xfrm>
          <a:prstGeom prst="ellipse">
            <a:avLst/>
          </a:prstGeom>
          <a:blipFill dpi="0" rotWithShape="1">
            <a:blip r:embed="rId4"/>
            <a:srcRect/>
            <a:stretch>
              <a:fillRect l="-28912" t="-8279" r="-9914" b="-37233"/>
            </a:stretch>
          </a:blipFill>
          <a:ln w="50800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x-none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F00FF96C-67EE-4443-868C-FE11E6BC7EAB}"/>
              </a:ext>
            </a:extLst>
          </p:cNvPr>
          <p:cNvCxnSpPr>
            <a:cxnSpLocks/>
          </p:cNvCxnSpPr>
          <p:nvPr/>
        </p:nvCxnSpPr>
        <p:spPr>
          <a:xfrm>
            <a:off x="5999993" y="3651173"/>
            <a:ext cx="0" cy="1456566"/>
          </a:xfrm>
          <a:prstGeom prst="line">
            <a:avLst/>
          </a:prstGeom>
          <a:ln w="19050">
            <a:solidFill>
              <a:srgbClr val="9A9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6">
            <a:extLst>
              <a:ext uri="{FF2B5EF4-FFF2-40B4-BE49-F238E27FC236}">
                <a16:creationId xmlns:a16="http://schemas.microsoft.com/office/drawing/2014/main" xmlns="" id="{F8683291-9FFD-3C43-B1E3-1D5E2BDF7A60}"/>
              </a:ext>
            </a:extLst>
          </p:cNvPr>
          <p:cNvSpPr/>
          <p:nvPr/>
        </p:nvSpPr>
        <p:spPr>
          <a:xfrm>
            <a:off x="9885192" y="1742860"/>
            <a:ext cx="1481490" cy="1456566"/>
          </a:xfrm>
          <a:prstGeom prst="ellipse">
            <a:avLst/>
          </a:prstGeom>
          <a:blipFill dpi="0" rotWithShape="1">
            <a:blip r:embed="rId5"/>
            <a:srcRect/>
            <a:stretch>
              <a:fillRect l="-28912" t="-8279" r="-23694" b="-37233"/>
            </a:stretch>
          </a:blipFill>
          <a:ln w="50800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x-none" dirty="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xmlns="" id="{3BEC9B98-49BB-9245-AA45-E76769D9DA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147693" y="3740559"/>
            <a:ext cx="897702" cy="897702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992C6DFA-EF41-1A4B-81EC-49952D98873D}"/>
              </a:ext>
            </a:extLst>
          </p:cNvPr>
          <p:cNvCxnSpPr>
            <a:cxnSpLocks/>
          </p:cNvCxnSpPr>
          <p:nvPr/>
        </p:nvCxnSpPr>
        <p:spPr>
          <a:xfrm flipH="1">
            <a:off x="852243" y="5208190"/>
            <a:ext cx="10514439" cy="0"/>
          </a:xfrm>
          <a:prstGeom prst="line">
            <a:avLst/>
          </a:prstGeom>
          <a:ln w="19050">
            <a:solidFill>
              <a:srgbClr val="9A9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phic 43">
            <a:extLst>
              <a:ext uri="{FF2B5EF4-FFF2-40B4-BE49-F238E27FC236}">
                <a16:creationId xmlns:a16="http://schemas.microsoft.com/office/drawing/2014/main" xmlns="" id="{FEDD1F13-CC04-0649-9CED-C6840A1580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999993" y="5378224"/>
            <a:ext cx="716232" cy="71623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81B2D52-55C3-7042-BF0D-097A55C89823}"/>
              </a:ext>
            </a:extLst>
          </p:cNvPr>
          <p:cNvSpPr/>
          <p:nvPr/>
        </p:nvSpPr>
        <p:spPr>
          <a:xfrm>
            <a:off x="6899610" y="5386570"/>
            <a:ext cx="33105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spc="-40" dirty="0"/>
              <a:t>Будут получены новые данные о динамике спектральной отражательной способности почв.</a:t>
            </a:r>
            <a:endParaRPr lang="x-none" sz="1500" spc="-40" dirty="0"/>
          </a:p>
        </p:txBody>
      </p:sp>
    </p:spTree>
    <p:extLst>
      <p:ext uri="{BB962C8B-B14F-4D97-AF65-F5344CB8AC3E}">
        <p14:creationId xmlns:p14="http://schemas.microsoft.com/office/powerpoint/2010/main" val="21860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70435F9-BA47-8D40-A610-6285E1A6EB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>
          <a:xfrm>
            <a:off x="23196" y="0"/>
            <a:ext cx="1214784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354999-7C27-4372-9944-2D5FCA0E0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276" y="2173856"/>
            <a:ext cx="4708531" cy="1515347"/>
          </a:xfrm>
        </p:spPr>
        <p:txBody>
          <a:bodyPr anchor="t">
            <a:no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  <a:latin typeface="Myriad Pro" panose="020B0503030403020204" pitchFamily="34" charset="0"/>
                <a:ea typeface="Helvetica" panose="00000500000000000000" pitchFamily="50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Myriad Pro" panose="020B0503030403020204" pitchFamily="34" charset="0"/>
                <a:ea typeface="Helvetica" panose="00000500000000000000" pitchFamily="50" charset="0"/>
              </a:rPr>
            </a:br>
            <a:r>
              <a:rPr lang="ru-RU" sz="4000" b="1" dirty="0">
                <a:solidFill>
                  <a:schemeClr val="bg1"/>
                </a:solidFill>
                <a:latin typeface="Myriad Pro" panose="020B0503030403020204" pitchFamily="34" charset="0"/>
                <a:ea typeface="Helvetica" panose="00000500000000000000" pitchFamily="50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Myriad Pro" panose="020B0503030403020204" pitchFamily="34" charset="0"/>
                <a:ea typeface="Helvetica" panose="00000500000000000000" pitchFamily="50" charset="0"/>
              </a:rPr>
            </a:br>
            <a:endParaRPr lang="ru-RU" sz="4000" b="1" dirty="0">
              <a:solidFill>
                <a:schemeClr val="bg1"/>
              </a:solidFill>
              <a:latin typeface="Myriad Pro" panose="020B0503030403020204" pitchFamily="34" charset="0"/>
              <a:ea typeface="Helvetica" panose="00000500000000000000" pitchFamily="50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0815" y="4349085"/>
            <a:ext cx="10653810" cy="1999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>
                <a:solidFill>
                  <a:schemeClr val="bg1"/>
                </a:solidFill>
              </a:rPr>
              <a:t>сформирован по итогам подведения результатов конкурсного отбора в рамках государственной поддержки создания и развития научных центров мирового уровня, выполняющих исследования и разработки по приоритетам научно-технологического развития, в соответствии с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Распоряжением Правительства Российской Федерации от 24 октября 2020г. № 2744-р, условиями Соглашения о создании Консорциума НЦМУ «Агротехнологии будущего» от 30 апреля 2020 года № 1/2020</a:t>
            </a:r>
          </a:p>
        </p:txBody>
      </p:sp>
      <p:sp>
        <p:nvSpPr>
          <p:cNvPr id="23554" name="AutoShape 2" descr="https://forumspb.com/local/templates/main/assets/images/logo_spief2021_ru_color_white.svg"/>
          <p:cNvSpPr>
            <a:spLocks noChangeAspect="1" noChangeArrowheads="1"/>
          </p:cNvSpPr>
          <p:nvPr/>
        </p:nvSpPr>
        <p:spPr bwMode="auto">
          <a:xfrm>
            <a:off x="-281604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forumspb.com/local/templates/main/assets/images/logo_spief2021_ru_color_white.svg"/>
          <p:cNvSpPr>
            <a:spLocks noChangeAspect="1" noChangeArrowheads="1"/>
          </p:cNvSpPr>
          <p:nvPr/>
        </p:nvSpPr>
        <p:spPr bwMode="auto">
          <a:xfrm>
            <a:off x="-281604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forumspb.com/local/templates/main/assets/images/logo_spief2021_ru_color_white.svg"/>
          <p:cNvSpPr>
            <a:spLocks noChangeAspect="1" noChangeArrowheads="1"/>
          </p:cNvSpPr>
          <p:nvPr/>
        </p:nvSpPr>
        <p:spPr bwMode="auto">
          <a:xfrm>
            <a:off x="-281604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097F7F4-4550-0C4C-A87D-86ADE21F370D}"/>
              </a:ext>
            </a:extLst>
          </p:cNvPr>
          <p:cNvSpPr/>
          <p:nvPr/>
        </p:nvSpPr>
        <p:spPr>
          <a:xfrm>
            <a:off x="950815" y="793335"/>
            <a:ext cx="10653810" cy="303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Научный центр мирового уровня </a:t>
            </a:r>
            <a:endParaRPr lang="en-US" sz="3600" b="1" dirty="0"/>
          </a:p>
          <a:p>
            <a:pPr algn="ctr"/>
            <a:endParaRPr lang="en-US" sz="2000" b="1" dirty="0"/>
          </a:p>
          <a:p>
            <a:pPr algn="ctr">
              <a:lnSpc>
                <a:spcPts val="8000"/>
              </a:lnSpc>
            </a:pPr>
            <a:r>
              <a:rPr lang="ru-RU" sz="90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</a:rPr>
              <a:t>«</a:t>
            </a:r>
            <a:r>
              <a:rPr lang="ru-RU" sz="9000" b="1" dirty="0" err="1">
                <a:blipFill dpi="0" rotWithShape="1">
                  <a:blip r:embed="rId4"/>
                  <a:srcRect/>
                  <a:stretch>
                    <a:fillRect/>
                  </a:stretch>
                </a:blipFill>
              </a:rPr>
              <a:t>Агротехнологии</a:t>
            </a:r>
            <a:r>
              <a:rPr lang="en-US" sz="90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</a:rPr>
              <a:t> </a:t>
            </a:r>
            <a:r>
              <a:rPr lang="ru-RU" sz="90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</a:rPr>
              <a:t>будущего» </a:t>
            </a:r>
            <a:endParaRPr lang="x-none" sz="9000" dirty="0">
              <a:blipFill dpi="0" rotWithShape="1">
                <a:blip r:embed="rId4"/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348DA358-6F4D-224F-91DE-B33971A8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456" y="6356350"/>
            <a:ext cx="2743200" cy="365125"/>
          </a:xfrm>
        </p:spPr>
        <p:txBody>
          <a:bodyPr/>
          <a:lstStyle/>
          <a:p>
            <a:fld id="{8E697FE6-3DE7-4763-8DFF-D28EDB39581B}" type="slidenum">
              <a:rPr lang="ru-RU" sz="1600" smtClean="0">
                <a:solidFill>
                  <a:schemeClr val="bg1"/>
                </a:solidFill>
              </a:rPr>
              <a:pPr/>
              <a:t>2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4">
            <a:extLst>
              <a:ext uri="{FF2B5EF4-FFF2-40B4-BE49-F238E27FC236}">
                <a16:creationId xmlns:a16="http://schemas.microsoft.com/office/drawing/2014/main" xmlns="" id="{06AF5173-A5DF-1345-A314-81F69EED7C80}"/>
              </a:ext>
            </a:extLst>
          </p:cNvPr>
          <p:cNvSpPr/>
          <p:nvPr/>
        </p:nvSpPr>
        <p:spPr>
          <a:xfrm>
            <a:off x="625474" y="504120"/>
            <a:ext cx="11017251" cy="6023680"/>
          </a:xfrm>
          <a:prstGeom prst="roundRect">
            <a:avLst>
              <a:gd name="adj" fmla="val 5822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BD9E81-FD78-41AC-93B1-9F8B17E7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1"/>
            <a:ext cx="10177508" cy="1016000"/>
          </a:xfrm>
        </p:spPr>
        <p:txBody>
          <a:bodyPr>
            <a:normAutofit/>
          </a:bodyPr>
          <a:lstStyle/>
          <a:p>
            <a:r>
              <a:rPr lang="ru-RU" sz="2400" b="1" dirty="0"/>
              <a:t>ОСНОВНЫЕ  ПАРТНЕРЫ  ЦЕНТРА</a:t>
            </a:r>
          </a:p>
        </p:txBody>
      </p:sp>
      <p:pic>
        <p:nvPicPr>
          <p:cNvPr id="9" name="Рисунок 8" descr="unname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640" y="1254443"/>
            <a:ext cx="1622228" cy="732404"/>
          </a:xfrm>
          <a:prstGeom prst="rect">
            <a:avLst/>
          </a:prstGeom>
        </p:spPr>
      </p:pic>
      <p:pic>
        <p:nvPicPr>
          <p:cNvPr id="10" name="Рисунок 9" descr="уралжим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557" y="1385448"/>
            <a:ext cx="1299050" cy="502366"/>
          </a:xfrm>
          <a:prstGeom prst="rect">
            <a:avLst/>
          </a:prstGeom>
        </p:spPr>
      </p:pic>
      <p:pic>
        <p:nvPicPr>
          <p:cNvPr id="11" name="Рисунок 10" descr="logo_evobios_rus_bf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9506" y="1408385"/>
            <a:ext cx="1706084" cy="456492"/>
          </a:xfrm>
          <a:prstGeom prst="rect">
            <a:avLst/>
          </a:prstGeom>
        </p:spPr>
      </p:pic>
      <p:pic>
        <p:nvPicPr>
          <p:cNvPr id="12" name="Рисунок 11" descr="ptktys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199" y="2165771"/>
            <a:ext cx="1229766" cy="5452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321" y="2209337"/>
            <a:ext cx="1626134" cy="45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Дмитровские овощи — Контак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Дмитровские овощи — Контак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Дмитровские овощи Агрохолдинг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233" y="1416061"/>
            <a:ext cx="1217648" cy="441140"/>
          </a:xfrm>
          <a:prstGeom prst="rect">
            <a:avLst/>
          </a:prstGeom>
          <a:noFill/>
        </p:spPr>
      </p:pic>
      <p:pic>
        <p:nvPicPr>
          <p:cNvPr id="1037" name="Picture 13" descr="http://biotech2030.ru/wp-content/uploads/2015/07/Agroferment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9038" y="2085820"/>
            <a:ext cx="1662618" cy="653906"/>
          </a:xfrm>
          <a:prstGeom prst="rect">
            <a:avLst/>
          </a:prstGeom>
          <a:noFill/>
        </p:spPr>
      </p:pic>
      <p:sp>
        <p:nvSpPr>
          <p:cNvPr id="1039" name="AutoShape 15" descr="АГРОФИРМА ПОИ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AutoShape 17" descr="АГРОФИРМА ПОИ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3" name="Picture 19" descr="Агрофирма «ПОИСК», г.Раменское. Каталог: Семена, рассада, саженцы ...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7565" y="3035429"/>
            <a:ext cx="1058566" cy="956488"/>
          </a:xfrm>
          <a:prstGeom prst="rect">
            <a:avLst/>
          </a:prstGeom>
          <a:noFill/>
        </p:spPr>
      </p:pic>
      <p:pic>
        <p:nvPicPr>
          <p:cNvPr id="1045" name="Picture 21" descr="ФМРУС — АгроМЕРА АПК | Агропромышленный каталог-справочник ...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5404" y="1405336"/>
            <a:ext cx="1123530" cy="579862"/>
          </a:xfrm>
          <a:prstGeom prst="rect">
            <a:avLst/>
          </a:prstGeom>
          <a:noFill/>
        </p:spPr>
      </p:pic>
      <p:pic>
        <p:nvPicPr>
          <p:cNvPr id="1049" name="Picture 25" descr="Наши партнеры - Садовый центр - marusin-sad.com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0349" y="4422360"/>
            <a:ext cx="792998" cy="842924"/>
          </a:xfrm>
          <a:prstGeom prst="rect">
            <a:avLst/>
          </a:prstGeom>
          <a:noFill/>
        </p:spPr>
      </p:pic>
      <p:pic>
        <p:nvPicPr>
          <p:cNvPr id="1051" name="Picture 27" descr="Завод Премиксов №1 | Главная | Инновационный биотехнологический ...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6657" y="5503324"/>
            <a:ext cx="1645466" cy="649188"/>
          </a:xfrm>
          <a:prstGeom prst="rect">
            <a:avLst/>
          </a:prstGeom>
          <a:noFill/>
        </p:spPr>
      </p:pic>
      <p:pic>
        <p:nvPicPr>
          <p:cNvPr id="1053" name="Picture 29" descr="Реквизиты ООО &quot;Иглус&quot;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14" y="3113133"/>
            <a:ext cx="820306" cy="801080"/>
          </a:xfrm>
          <a:prstGeom prst="rect">
            <a:avLst/>
          </a:prstGeom>
          <a:noFill/>
        </p:spPr>
      </p:pic>
      <p:pic>
        <p:nvPicPr>
          <p:cNvPr id="1055" name="Picture 31" descr="ПРЕСТИЖ СЕМЕНА"/>
          <p:cNvPicPr>
            <a:picLocks noChangeAspect="1" noChangeArrowheads="1" noCrop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1665" y="3113133"/>
            <a:ext cx="939243" cy="827106"/>
          </a:xfrm>
          <a:prstGeom prst="rect">
            <a:avLst/>
          </a:prstGeom>
          <a:noFill/>
        </p:spPr>
      </p:pic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4101594" y="5724186"/>
            <a:ext cx="1077484" cy="448792"/>
            <a:chOff x="5511207" y="3259618"/>
            <a:chExt cx="1698004" cy="707251"/>
          </a:xfrm>
        </p:grpSpPr>
        <p:pic>
          <p:nvPicPr>
            <p:cNvPr id="1057" name="Picture 33" descr="Агрофирма Семко Юниор: описание, отзывы, рейтинг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22" t="35687" r="66507" b="32442"/>
            <a:stretch>
              <a:fillRect/>
            </a:stretch>
          </p:blipFill>
          <p:spPr bwMode="auto">
            <a:xfrm>
              <a:off x="5511207" y="3259618"/>
              <a:ext cx="707266" cy="707251"/>
            </a:xfrm>
            <a:prstGeom prst="rect">
              <a:avLst/>
            </a:prstGeom>
            <a:noFill/>
          </p:spPr>
        </p:pic>
        <p:pic>
          <p:nvPicPr>
            <p:cNvPr id="1059" name="Picture 35" descr="Агрофирма Семко Юниор: описание, отзывы, рейтинг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442" t="35687" r="38931" b="47041"/>
            <a:stretch>
              <a:fillRect/>
            </a:stretch>
          </p:blipFill>
          <p:spPr bwMode="auto">
            <a:xfrm>
              <a:off x="6212116" y="3261297"/>
              <a:ext cx="997095" cy="601567"/>
            </a:xfrm>
            <a:prstGeom prst="rect">
              <a:avLst/>
            </a:prstGeom>
            <a:noFill/>
          </p:spPr>
        </p:pic>
      </p:grpSp>
      <p:pic>
        <p:nvPicPr>
          <p:cNvPr id="1061" name="Picture 37" descr="СемКом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813" y="3115997"/>
            <a:ext cx="934164" cy="795352"/>
          </a:xfrm>
          <a:prstGeom prst="rect">
            <a:avLst/>
          </a:prstGeom>
          <a:noFill/>
        </p:spPr>
      </p:pic>
      <p:pic>
        <p:nvPicPr>
          <p:cNvPr id="1063" name="Picture 39" descr="Щелково АГРОХИМ. Компания Щёлково Агрохим - ЩЕЛКОВО.RU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0" t="23622" b="23622"/>
          <a:stretch>
            <a:fillRect/>
          </a:stretch>
        </p:blipFill>
        <p:spPr bwMode="auto">
          <a:xfrm>
            <a:off x="9563709" y="2174377"/>
            <a:ext cx="1548614" cy="551552"/>
          </a:xfrm>
          <a:prstGeom prst="rect">
            <a:avLst/>
          </a:prstGeom>
          <a:noFill/>
        </p:spPr>
      </p:pic>
      <p:pic>
        <p:nvPicPr>
          <p:cNvPr id="1065" name="Picture 41" descr="Corteva Agriscience и МГИМО заключили соглашение о сотрудничестве ...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3207" y="4344093"/>
            <a:ext cx="1150844" cy="999458"/>
          </a:xfrm>
          <a:prstGeom prst="rect">
            <a:avLst/>
          </a:prstGeom>
          <a:noFill/>
        </p:spPr>
      </p:pic>
      <p:pic>
        <p:nvPicPr>
          <p:cNvPr id="1067" name="Picture 43" descr="Купить семена агрофирмы Гавриш в Самаре | Официальный сайт ...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884" y="3151995"/>
            <a:ext cx="847774" cy="723356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95DC4FE-5121-4988-BA80-090CFA75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9340" y="6308583"/>
            <a:ext cx="2743200" cy="365125"/>
          </a:xfrm>
        </p:spPr>
        <p:txBody>
          <a:bodyPr/>
          <a:lstStyle/>
          <a:p>
            <a:fld id="{8E697FE6-3DE7-4763-8DFF-D28EDB39581B}" type="slidenum">
              <a:rPr lang="ru-RU" sz="1600" smtClean="0">
                <a:solidFill>
                  <a:schemeClr val="tx1"/>
                </a:solidFill>
              </a:rPr>
              <a:pPr/>
              <a:t>20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69" name="AutoShape 45" descr="Институт Развития Цифровой Экономики (ООО ИРЦЭ) - ИРЦ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1" name="AutoShape 47" descr="Институт Развития Цифровой Экономики (ООО ИРЦЭ) - ИРЦ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3" name="AutoShape 49" descr="Институт Развития Цифровой Экономики (ООО ИРЦЭ) - ИРЦ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5" name="AutoShape 51" descr="ИРЦ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77" name="Picture 53" descr="ГК «АгроПромкомплектация» увеличила производство молочной ...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275" y="4361419"/>
            <a:ext cx="1004416" cy="964806"/>
          </a:xfrm>
          <a:prstGeom prst="rect">
            <a:avLst/>
          </a:prstGeom>
          <a:noFill/>
        </p:spPr>
      </p:pic>
      <p:pic>
        <p:nvPicPr>
          <p:cNvPr id="1079" name="Picture 55" descr="Информация про компанию | «Сингента» в России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3" t="21946" r="3436" b="18288"/>
          <a:stretch>
            <a:fillRect/>
          </a:stretch>
        </p:blipFill>
        <p:spPr bwMode="auto">
          <a:xfrm>
            <a:off x="6324051" y="5673894"/>
            <a:ext cx="1376994" cy="501768"/>
          </a:xfrm>
          <a:prstGeom prst="rect">
            <a:avLst/>
          </a:prstGeom>
          <a:noFill/>
        </p:spPr>
      </p:pic>
      <p:pic>
        <p:nvPicPr>
          <p:cNvPr id="1081" name="Picture 57" descr="Мобильные решения для бизнеса. Автоматизация технического ...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29" y="4540793"/>
            <a:ext cx="1072088" cy="606058"/>
          </a:xfrm>
          <a:prstGeom prst="rect">
            <a:avLst/>
          </a:prstGeom>
          <a:noFill/>
        </p:spPr>
      </p:pic>
      <p:pic>
        <p:nvPicPr>
          <p:cNvPr id="1083" name="Picture 59" descr="Товарный знак ЗАО &quot;БИОКАД&quot;. Логотип - торговая марка номер 496430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4754" y="5741214"/>
            <a:ext cx="1390854" cy="414736"/>
          </a:xfrm>
          <a:prstGeom prst="rect">
            <a:avLst/>
          </a:prstGeom>
          <a:noFill/>
        </p:spPr>
      </p:pic>
      <p:pic>
        <p:nvPicPr>
          <p:cNvPr id="1085" name="Picture 61" descr="Национальный союз селекционеров и семеноводов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648" y="3165780"/>
            <a:ext cx="672258" cy="695786"/>
          </a:xfrm>
          <a:prstGeom prst="rect">
            <a:avLst/>
          </a:prstGeom>
          <a:noFill/>
        </p:spPr>
      </p:pic>
      <p:pic>
        <p:nvPicPr>
          <p:cNvPr id="1087" name="Picture 63" descr="Группа Черкизово проводит масштабный ребрендинг | Новости компаний ...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342" y="2354526"/>
            <a:ext cx="1662784" cy="312252"/>
          </a:xfrm>
          <a:prstGeom prst="rect">
            <a:avLst/>
          </a:prstGeom>
          <a:noFill/>
        </p:spPr>
      </p:pic>
      <p:pic>
        <p:nvPicPr>
          <p:cNvPr id="1089" name="Picture 65" descr="Представители «УРАЛХИМа» приняли участие в заседании РАПУ ...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480" y="4311885"/>
            <a:ext cx="782938" cy="1063874"/>
          </a:xfrm>
          <a:prstGeom prst="rect">
            <a:avLst/>
          </a:prstGeom>
          <a:noFill/>
        </p:spPr>
      </p:pic>
      <p:pic>
        <p:nvPicPr>
          <p:cNvPr id="1090" name="Picture 66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1665" y="4503474"/>
            <a:ext cx="1007478" cy="68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5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EE21E7E-BD72-9041-89B1-6A0C8BFB0B8F}"/>
              </a:ext>
            </a:extLst>
          </p:cNvPr>
          <p:cNvSpPr/>
          <p:nvPr/>
        </p:nvSpPr>
        <p:spPr>
          <a:xfrm>
            <a:off x="2930933" y="6241592"/>
            <a:ext cx="26420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http://</a:t>
            </a:r>
            <a:r>
              <a:rPr lang="ru-RU" sz="2000" b="1" dirty="0" err="1">
                <a:solidFill>
                  <a:schemeClr val="bg1"/>
                </a:solidFill>
              </a:rPr>
              <a:t>future-agro.ru</a:t>
            </a:r>
            <a:r>
              <a:rPr lang="ru-RU" sz="2000" b="1" dirty="0">
                <a:solidFill>
                  <a:schemeClr val="bg1"/>
                </a:solidFill>
              </a:rPr>
              <a:t>/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-1" r="518" b="1312"/>
          <a:stretch/>
        </p:blipFill>
        <p:spPr bwMode="auto">
          <a:xfrm>
            <a:off x="750000" y="1266522"/>
            <a:ext cx="10692000" cy="57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96900" dist="50800" dir="5400000" sx="101000" sy="101000" algn="ctr" rotWithShape="0">
              <a:schemeClr val="bg1">
                <a:lumMod val="50000"/>
                <a:alpha val="63000"/>
              </a:schemeClr>
            </a:outerShdw>
          </a:effec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155BD17-C361-7F41-807E-34126C40325E}"/>
              </a:ext>
            </a:extLst>
          </p:cNvPr>
          <p:cNvSpPr txBox="1">
            <a:spLocks/>
          </p:cNvSpPr>
          <p:nvPr/>
        </p:nvSpPr>
        <p:spPr>
          <a:xfrm>
            <a:off x="469900" y="0"/>
            <a:ext cx="10856605" cy="1016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+mn-lt"/>
              </a:rPr>
              <a:t>САЙТ КОНСОРЦИУМА НАУЧНОГО ЦЕНТРА МИРОВОГО УРОВНЯ "АГРОТЕХНОЛОГИИ БУДУЩЕГО"</a:t>
            </a:r>
          </a:p>
        </p:txBody>
      </p:sp>
      <p:sp>
        <p:nvSpPr>
          <p:cNvPr id="11" name="Прямоугольник 34">
            <a:extLst>
              <a:ext uri="{FF2B5EF4-FFF2-40B4-BE49-F238E27FC236}">
                <a16:creationId xmlns:a16="http://schemas.microsoft.com/office/drawing/2014/main" xmlns="" id="{3068A2C1-4F81-4040-8DF8-7E6DBFE0A7AE}"/>
              </a:ext>
            </a:extLst>
          </p:cNvPr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3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85353" y="-383060"/>
            <a:ext cx="13528937" cy="76241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B996E67-E28B-5149-9D13-C15129E208BB}"/>
              </a:ext>
            </a:extLst>
          </p:cNvPr>
          <p:cNvSpPr/>
          <p:nvPr/>
        </p:nvSpPr>
        <p:spPr>
          <a:xfrm>
            <a:off x="-185353" y="-301755"/>
            <a:ext cx="10367321" cy="7241403"/>
          </a:xfrm>
          <a:prstGeom prst="rect">
            <a:avLst/>
          </a:prstGeom>
          <a:gradFill>
            <a:gsLst>
              <a:gs pos="0">
                <a:srgbClr val="220267">
                  <a:alpha val="50980"/>
                </a:srgb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B235FA-E253-1041-9F3B-887B2D7AF9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8" y="493087"/>
            <a:ext cx="6911795" cy="15897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F56190F-DDE7-474D-B916-02670EA551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9" y="4775199"/>
            <a:ext cx="1879600" cy="18796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EE21E7E-BD72-9041-89B1-6A0C8BFB0B8F}"/>
              </a:ext>
            </a:extLst>
          </p:cNvPr>
          <p:cNvSpPr/>
          <p:nvPr/>
        </p:nvSpPr>
        <p:spPr>
          <a:xfrm>
            <a:off x="2930933" y="6241592"/>
            <a:ext cx="26420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http://</a:t>
            </a:r>
            <a:r>
              <a:rPr lang="ru-RU" sz="2000" b="1" dirty="0" err="1">
                <a:solidFill>
                  <a:schemeClr val="bg1"/>
                </a:solidFill>
              </a:rPr>
              <a:t>future-agro.ru</a:t>
            </a:r>
            <a:r>
              <a:rPr lang="ru-RU" sz="2000" b="1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413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8595265" y="1016000"/>
            <a:ext cx="3324701" cy="5257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F0F8BE-10BC-4A8E-BDE4-3A581BC5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20" y="-20279"/>
            <a:ext cx="7999664" cy="1036279"/>
          </a:xfrm>
        </p:spPr>
        <p:txBody>
          <a:bodyPr>
            <a:noAutofit/>
          </a:bodyPr>
          <a:lstStyle/>
          <a:p>
            <a:r>
              <a:rPr lang="ru-RU" sz="2400" dirty="0"/>
              <a:t>СТРУКТУРА ЦЕНТРА  - УЧАСТНИКИ КОНСОРЦИУМА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C3A5AD2-35C1-4C06-AE62-02B2AAEF9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7920" y="6309883"/>
            <a:ext cx="2743200" cy="365125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8747455" y="1401265"/>
            <a:ext cx="3172511" cy="4381690"/>
            <a:chOff x="8310383" y="1150312"/>
            <a:chExt cx="2797671" cy="43816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3073FA3-4BE8-4293-AA14-8CD9A442D56F}"/>
                </a:ext>
              </a:extLst>
            </p:cNvPr>
            <p:cNvSpPr txBox="1"/>
            <p:nvPr/>
          </p:nvSpPr>
          <p:spPr>
            <a:xfrm>
              <a:off x="8310383" y="1150312"/>
              <a:ext cx="27976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Приоритеты </a:t>
              </a:r>
              <a:br>
                <a:rPr lang="ru-RU" b="1" dirty="0"/>
              </a:br>
              <a:r>
                <a:rPr lang="ru-RU" b="1" dirty="0"/>
                <a:t>Стратегии научно-технологического развития</a:t>
              </a:r>
            </a:p>
            <a:p>
              <a:r>
                <a:rPr lang="ru-RU" b="1" dirty="0"/>
                <a:t>Российской Федерации</a:t>
              </a:r>
              <a:endParaRPr lang="ru-RU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FC1C943-71D1-4866-B841-407746B4DD58}"/>
                </a:ext>
              </a:extLst>
            </p:cNvPr>
            <p:cNvSpPr txBox="1"/>
            <p:nvPr/>
          </p:nvSpPr>
          <p:spPr>
            <a:xfrm>
              <a:off x="8381491" y="2794388"/>
              <a:ext cx="26554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accent1"/>
                  </a:solidFill>
                </a:rPr>
                <a:t>20 · Г </a:t>
              </a:r>
              <a:r>
                <a:rPr lang="ru-RU" sz="1200" dirty="0">
                  <a:solidFill>
                    <a:schemeClr val="accent1"/>
                  </a:solidFill>
                </a:rPr>
                <a:t> </a:t>
              </a:r>
              <a:r>
                <a:rPr lang="ru-RU" sz="1200" dirty="0"/>
                <a:t/>
              </a:r>
              <a:br>
                <a:rPr lang="ru-RU" sz="1200" dirty="0"/>
              </a:br>
              <a:r>
                <a:rPr lang="ru-RU" sz="1400" dirty="0"/>
                <a:t>Переход к высокопродуктивному </a:t>
              </a:r>
              <a:br>
                <a:rPr lang="ru-RU" sz="1400" dirty="0"/>
              </a:br>
              <a:r>
                <a:rPr lang="ru-RU" sz="1400" dirty="0"/>
                <a:t>и экологически чистому </a:t>
              </a:r>
              <a:r>
                <a:rPr lang="ru-RU" sz="1400" dirty="0" err="1"/>
                <a:t>агро</a:t>
              </a:r>
              <a:r>
                <a:rPr lang="ru-RU" sz="1400" dirty="0"/>
                <a:t>- </a:t>
              </a:r>
              <a:br>
                <a:rPr lang="ru-RU" sz="1400" dirty="0"/>
              </a:br>
              <a:r>
                <a:rPr lang="ru-RU" sz="1400" dirty="0"/>
                <a:t>и </a:t>
              </a:r>
              <a:r>
                <a:rPr lang="ru-RU" sz="1400" dirty="0" err="1"/>
                <a:t>аквахозяйству</a:t>
              </a:r>
              <a:endParaRPr lang="ru-RU" sz="1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DD2A83D-FA77-4D0A-A2D1-72DF93AF3152}"/>
                </a:ext>
              </a:extLst>
            </p:cNvPr>
            <p:cNvSpPr txBox="1"/>
            <p:nvPr/>
          </p:nvSpPr>
          <p:spPr>
            <a:xfrm>
              <a:off x="8379141" y="4300896"/>
              <a:ext cx="265780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accent1"/>
                  </a:solidFill>
                </a:rPr>
                <a:t>20 · </a:t>
              </a:r>
              <a:r>
                <a:rPr lang="en-US" b="1" dirty="0">
                  <a:solidFill>
                    <a:schemeClr val="accent1"/>
                  </a:solidFill>
                </a:rPr>
                <a:t>A </a:t>
              </a:r>
              <a:r>
                <a:rPr lang="ru-RU" sz="1200" dirty="0"/>
                <a:t/>
              </a:r>
              <a:br>
                <a:rPr lang="ru-RU" sz="1200" dirty="0"/>
              </a:br>
              <a:r>
                <a:rPr lang="ru-RU" sz="1400" dirty="0"/>
                <a:t>Переход к передовым цифровым, интеллектуальным производственным технологиям, роботизированным системам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61419" y="1780378"/>
            <a:ext cx="4200797" cy="460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72000" bIns="36000" numCol="1" spcCol="1270" anchor="t" anchorCtr="0">
            <a:sp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kern="1200" dirty="0">
                <a:solidFill>
                  <a:schemeClr val="tx1"/>
                </a:solidFill>
              </a:rPr>
              <a:t>Российский государственный аграрный университет - МСХА  имени  К.А. Тимирязева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2116" y="4041537"/>
            <a:ext cx="2187860" cy="405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72000" bIns="36000" numCol="1" spcCol="1270" anchor="t" anchorCtr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/>
              <a:t>ФИЦ «Фундаментальные основы биотехнологии»  РАН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36972" y="4041537"/>
            <a:ext cx="2760380" cy="5713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72000" bIns="36000" numCol="1" spcCol="1270" anchor="t" anchorCtr="0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/>
              <a:t>Всероссийский научно-исследовательский институт сельскохозяйственной микробиологии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3214" y="4041537"/>
            <a:ext cx="1973116" cy="405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72000" bIns="36000" numCol="1" spcCol="1270" anchor="t" anchorCtr="0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kern="1200" dirty="0"/>
              <a:t>ФИЦ «Почвенный институт </a:t>
            </a:r>
            <a:r>
              <a:rPr lang="en-US" sz="1200" kern="1200" dirty="0"/>
              <a:t/>
            </a:r>
            <a:br>
              <a:rPr lang="en-US" sz="1200" kern="1200" dirty="0"/>
            </a:br>
            <a:r>
              <a:rPr lang="ru-RU" sz="1200" kern="1200" dirty="0"/>
              <a:t>имени</a:t>
            </a:r>
            <a:r>
              <a:rPr lang="en-US" sz="1200" kern="1200" dirty="0"/>
              <a:t> </a:t>
            </a:r>
            <a:r>
              <a:rPr lang="ru-RU" sz="1200" kern="1200" dirty="0"/>
              <a:t>В.В. Докучаева» РАН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9586" y="5777896"/>
            <a:ext cx="1617265" cy="405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72000" bIns="36000" numCol="1" spcCol="1270" anchor="t" anchorCtr="0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/>
              <a:t>ФИЦ «Информатика </a:t>
            </a:r>
            <a:r>
              <a:rPr lang="en-US" sz="1200" kern="1200" dirty="0"/>
              <a:t/>
            </a:r>
            <a:br>
              <a:rPr lang="en-US" sz="1200" kern="1200" dirty="0"/>
            </a:br>
            <a:r>
              <a:rPr lang="ru-RU" sz="1200" kern="1200" dirty="0"/>
              <a:t>и управление» РАН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7011" y="5777896"/>
            <a:ext cx="2660303" cy="405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72000" bIns="36000" numCol="1" spcCol="1270" anchor="t" anchorCtr="0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/>
              <a:t>Санкт-Петербургский государственный университет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05305" y="5777896"/>
            <a:ext cx="2608935" cy="5713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72000" bIns="36000" numCol="1" spcCol="1270" anchor="t" anchorCtr="0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kern="1200" dirty="0"/>
              <a:t>Всероссийский институт генетических ресурсов растений имени Н.И. Вавилова»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493" y="2986293"/>
            <a:ext cx="1113376" cy="10553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217" y="4789089"/>
            <a:ext cx="1016002" cy="936000"/>
          </a:xfrm>
          <a:prstGeom prst="rect">
            <a:avLst/>
          </a:prstGeom>
        </p:spPr>
      </p:pic>
      <p:pic>
        <p:nvPicPr>
          <p:cNvPr id="1026" name="Picture 2" descr="https://media.pravoslavie.ru/319804.b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9162" y="4789089"/>
            <a:ext cx="936000" cy="93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94" y="3045341"/>
            <a:ext cx="978536" cy="936000"/>
          </a:xfrm>
          <a:prstGeom prst="rect">
            <a:avLst/>
          </a:prstGeom>
        </p:spPr>
      </p:pic>
      <p:pic>
        <p:nvPicPr>
          <p:cNvPr id="1028" name="Picture 4" descr="https://fbras.ru/wp-content/uploads/2016/05/fits-1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4432" y="3045341"/>
            <a:ext cx="851787" cy="93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nfolist-msk.ru/wp-content/uploads/2017/06/timirag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217" y="1401265"/>
            <a:ext cx="1171658" cy="117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arley-malt.ru/wp-content/uploads/2015/03/vir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1772" y="4789089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5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34BB434-B163-42D3-B034-553C6F4B8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534" y="6356350"/>
            <a:ext cx="2743200" cy="365125"/>
          </a:xfrm>
        </p:spPr>
        <p:txBody>
          <a:bodyPr/>
          <a:lstStyle/>
          <a:p>
            <a:fld id="{8E697FE6-3DE7-4763-8DFF-D28EDB39581B}" type="slidenum">
              <a:rPr lang="ru-RU" sz="1600" smtClean="0">
                <a:solidFill>
                  <a:schemeClr val="tx1"/>
                </a:solidFill>
              </a:rPr>
              <a:pPr/>
              <a:t>4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F8010B2-284C-3B4E-8273-E7A143608076}"/>
              </a:ext>
            </a:extLst>
          </p:cNvPr>
          <p:cNvSpPr txBox="1">
            <a:spLocks/>
          </p:cNvSpPr>
          <p:nvPr/>
        </p:nvSpPr>
        <p:spPr>
          <a:xfrm>
            <a:off x="469900" y="0"/>
            <a:ext cx="10856605" cy="1016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+mn-lt"/>
              </a:rPr>
              <a:t>ЦЕЛИ ПРОГРАММЫ</a:t>
            </a:r>
          </a:p>
        </p:txBody>
      </p:sp>
      <p:sp>
        <p:nvSpPr>
          <p:cNvPr id="7" name="Прямоугольник 34">
            <a:extLst>
              <a:ext uri="{FF2B5EF4-FFF2-40B4-BE49-F238E27FC236}">
                <a16:creationId xmlns:a16="http://schemas.microsoft.com/office/drawing/2014/main" xmlns="" id="{02130DAD-BCFF-7844-A064-2AC9FF77513C}"/>
              </a:ext>
            </a:extLst>
          </p:cNvPr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FD7C327-2BA3-A44B-80D2-175B856DB35F}"/>
              </a:ext>
            </a:extLst>
          </p:cNvPr>
          <p:cNvSpPr txBox="1"/>
          <p:nvPr/>
        </p:nvSpPr>
        <p:spPr>
          <a:xfrm>
            <a:off x="725513" y="3365434"/>
            <a:ext cx="3194978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1500" b="1" dirty="0"/>
              <a:t>Формирование центра компетенций международного уровня в области </a:t>
            </a:r>
            <a:r>
              <a:rPr lang="ru-RU" sz="1500" b="1" dirty="0" err="1"/>
              <a:t>агротехнологий</a:t>
            </a:r>
            <a:r>
              <a:rPr lang="ru-RU" sz="1500" b="1" dirty="0"/>
              <a:t> на основе объединения ведущих отечественных научно-образовательных и научно-исследовательских организаций в области сельского хозяйства, биотехнологий и цифровых технологий и создание предпосылок для обеспечения лидирующих позиций российской аграрной науки на мировой арене</a:t>
            </a:r>
          </a:p>
          <a:p>
            <a:pPr lvl="0" algn="ctr">
              <a:lnSpc>
                <a:spcPts val="1600"/>
              </a:lnSpc>
            </a:pPr>
            <a:endParaRPr lang="ru-RU" sz="1500" b="1" dirty="0"/>
          </a:p>
        </p:txBody>
      </p:sp>
      <p:sp>
        <p:nvSpPr>
          <p:cNvPr id="13" name="Скругленный прямоугольник 14">
            <a:extLst>
              <a:ext uri="{FF2B5EF4-FFF2-40B4-BE49-F238E27FC236}">
                <a16:creationId xmlns:a16="http://schemas.microsoft.com/office/drawing/2014/main" xmlns="" id="{2A46010A-31F2-994C-A6B9-C041CBA26304}"/>
              </a:ext>
            </a:extLst>
          </p:cNvPr>
          <p:cNvSpPr/>
          <p:nvPr/>
        </p:nvSpPr>
        <p:spPr>
          <a:xfrm>
            <a:off x="587376" y="1546998"/>
            <a:ext cx="3503587" cy="4726802"/>
          </a:xfrm>
          <a:prstGeom prst="roundRect">
            <a:avLst>
              <a:gd name="adj" fmla="val 6816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BBACA7BB-9558-5045-9AF3-3AD1F8B013BC}"/>
              </a:ext>
            </a:extLst>
          </p:cNvPr>
          <p:cNvSpPr/>
          <p:nvPr/>
        </p:nvSpPr>
        <p:spPr>
          <a:xfrm>
            <a:off x="4344206" y="1546998"/>
            <a:ext cx="3503587" cy="4726802"/>
          </a:xfrm>
          <a:prstGeom prst="roundRect">
            <a:avLst>
              <a:gd name="adj" fmla="val 6816"/>
            </a:avLst>
          </a:prstGeom>
          <a:noFill/>
          <a:ln w="25400">
            <a:solidFill>
              <a:srgbClr val="E5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4">
            <a:extLst>
              <a:ext uri="{FF2B5EF4-FFF2-40B4-BE49-F238E27FC236}">
                <a16:creationId xmlns:a16="http://schemas.microsoft.com/office/drawing/2014/main" xmlns="" id="{22D4B6DE-3CC4-DD41-8FBE-EFDFDE467BF6}"/>
              </a:ext>
            </a:extLst>
          </p:cNvPr>
          <p:cNvSpPr/>
          <p:nvPr/>
        </p:nvSpPr>
        <p:spPr>
          <a:xfrm>
            <a:off x="8101037" y="1531732"/>
            <a:ext cx="3503587" cy="4726802"/>
          </a:xfrm>
          <a:prstGeom prst="roundRect">
            <a:avLst>
              <a:gd name="adj" fmla="val 6816"/>
            </a:avLst>
          </a:prstGeom>
          <a:noFill/>
          <a:ln w="25400"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48E76E1-1939-824C-AA39-BECC1A1F8662}"/>
              </a:ext>
            </a:extLst>
          </p:cNvPr>
          <p:cNvSpPr/>
          <p:nvPr/>
        </p:nvSpPr>
        <p:spPr>
          <a:xfrm>
            <a:off x="1612356" y="1802104"/>
            <a:ext cx="1421291" cy="1421291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07C46F6-6706-0646-8528-D6EA4BDC989B}"/>
              </a:ext>
            </a:extLst>
          </p:cNvPr>
          <p:cNvSpPr txBox="1"/>
          <p:nvPr/>
        </p:nvSpPr>
        <p:spPr>
          <a:xfrm>
            <a:off x="4448432" y="3365434"/>
            <a:ext cx="31633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1500" b="1" dirty="0"/>
              <a:t>Реализация комплексной программы фундаментальных и поисковых исследований, которые будут направлены на решение глобальных задач в области сельского хозяйства и </a:t>
            </a:r>
            <a:r>
              <a:rPr lang="ru-RU" sz="1500" b="1" dirty="0" err="1"/>
              <a:t>агротехнологий</a:t>
            </a:r>
            <a:r>
              <a:rPr lang="ru-RU" sz="1500" b="1" dirty="0"/>
              <a:t>, что позволит создать научно-технологический задел для развития новых, высокоэффективных, инновационных товаров, продуктов и услуг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C5D3006-11E0-7641-89B2-0B1F2878BD98}"/>
              </a:ext>
            </a:extLst>
          </p:cNvPr>
          <p:cNvSpPr/>
          <p:nvPr/>
        </p:nvSpPr>
        <p:spPr>
          <a:xfrm>
            <a:off x="5388246" y="1802104"/>
            <a:ext cx="1412437" cy="1412437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8473443E-D302-404B-BCEA-1213FC4147EB}"/>
              </a:ext>
            </a:extLst>
          </p:cNvPr>
          <p:cNvSpPr/>
          <p:nvPr/>
        </p:nvSpPr>
        <p:spPr>
          <a:xfrm>
            <a:off x="9167207" y="1803061"/>
            <a:ext cx="1412437" cy="1412437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4AE03A0-0611-4640-8736-33F7989BD576}"/>
              </a:ext>
            </a:extLst>
          </p:cNvPr>
          <p:cNvSpPr txBox="1"/>
          <p:nvPr/>
        </p:nvSpPr>
        <p:spPr>
          <a:xfrm>
            <a:off x="8271165" y="3365434"/>
            <a:ext cx="31633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1500" b="1" dirty="0"/>
              <a:t>Ускорение трансляции достижений фундаментальной науки в практику сельскохозяйственного производства, пищевой и кормовой промышленности, преодоление </a:t>
            </a:r>
            <a:r>
              <a:rPr lang="ru-RU" sz="1500" b="1" dirty="0" err="1"/>
              <a:t>импортозависимости</a:t>
            </a:r>
            <a:r>
              <a:rPr lang="ru-RU" sz="1500" b="1" dirty="0"/>
              <a:t> по ряду критических для отечественного сельского хозяйства направлений, способствование продвижению российских технологий на международные рынки</a:t>
            </a:r>
            <a:r>
              <a:rPr lang="en-US" sz="1500" b="1" dirty="0"/>
              <a:t>v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16717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A1F5A-E6AE-4440-97A3-B2FF62004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0"/>
            <a:ext cx="10856605" cy="1016001"/>
          </a:xfrm>
        </p:spPr>
        <p:txBody>
          <a:bodyPr>
            <a:normAutofit/>
          </a:bodyPr>
          <a:lstStyle/>
          <a:p>
            <a:r>
              <a:rPr lang="ru-RU" sz="2400" b="1" dirty="0"/>
              <a:t>ЗАДАЧИ ПРОГРАММЫ СОЗДАНИЯ И РАЗВИТИЯ ЦЕНТРА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2041327-EC15-4E8D-95C4-8A5864E5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456" y="6356350"/>
            <a:ext cx="2743200" cy="365125"/>
          </a:xfrm>
        </p:spPr>
        <p:txBody>
          <a:bodyPr/>
          <a:lstStyle/>
          <a:p>
            <a:fld id="{8E697FE6-3DE7-4763-8DFF-D28EDB39581B}" type="slidenum">
              <a:rPr lang="ru-RU" sz="1600" smtClean="0">
                <a:solidFill>
                  <a:schemeClr val="tx1"/>
                </a:solidFill>
              </a:rPr>
              <a:pPr/>
              <a:t>5</a:t>
            </a:fld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6" name="Группа 32"/>
          <p:cNvGrpSpPr/>
          <p:nvPr/>
        </p:nvGrpSpPr>
        <p:grpSpPr>
          <a:xfrm>
            <a:off x="517178" y="1257986"/>
            <a:ext cx="11100147" cy="940762"/>
            <a:chOff x="504478" y="1307248"/>
            <a:chExt cx="11100147" cy="828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25051" y="1307248"/>
              <a:ext cx="10879574" cy="828000"/>
            </a:xfrm>
            <a:prstGeom prst="round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04478" y="1413472"/>
              <a:ext cx="47000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>
              <a:spAutoFit/>
            </a:bodyPr>
            <a:lstStyle/>
            <a:p>
              <a:pPr lvl="0"/>
              <a:r>
                <a:rPr lang="ru-RU" sz="4000" b="1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7" name="Группа 31"/>
          <p:cNvGrpSpPr/>
          <p:nvPr/>
        </p:nvGrpSpPr>
        <p:grpSpPr>
          <a:xfrm>
            <a:off x="517178" y="2365658"/>
            <a:ext cx="11091909" cy="972000"/>
            <a:chOff x="504478" y="2350394"/>
            <a:chExt cx="11091909" cy="9720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16813" y="2350394"/>
              <a:ext cx="10879574" cy="972000"/>
            </a:xfrm>
            <a:prstGeom prst="roundRect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04478" y="2528618"/>
              <a:ext cx="450371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2000" tIns="0" bIns="0">
              <a:spAutoFit/>
            </a:bodyPr>
            <a:lstStyle/>
            <a:p>
              <a:pPr lvl="0"/>
              <a:r>
                <a:rPr lang="ru-RU" sz="4000" b="1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p:grpSp>
        <p:nvGrpSpPr>
          <p:cNvPr id="8" name="Группа 30"/>
          <p:cNvGrpSpPr/>
          <p:nvPr/>
        </p:nvGrpSpPr>
        <p:grpSpPr>
          <a:xfrm>
            <a:off x="457545" y="3504568"/>
            <a:ext cx="11137556" cy="933224"/>
            <a:chOff x="504478" y="3446349"/>
            <a:chExt cx="11100147" cy="8280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725051" y="3446349"/>
              <a:ext cx="10879574" cy="828000"/>
            </a:xfrm>
            <a:prstGeom prst="roundRect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4478" y="3552573"/>
              <a:ext cx="47000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>
              <a:spAutoFit/>
            </a:bodyPr>
            <a:lstStyle/>
            <a:p>
              <a:pPr lvl="0"/>
              <a:r>
                <a:rPr lang="ru-RU" sz="4000" b="1" dirty="0">
                  <a:solidFill>
                    <a:schemeClr val="accent3"/>
                  </a:solidFill>
                </a:rPr>
                <a:t>3</a:t>
              </a:r>
            </a:p>
          </p:txBody>
        </p:sp>
      </p:grpSp>
      <p:grpSp>
        <p:nvGrpSpPr>
          <p:cNvPr id="9" name="Группа 29"/>
          <p:cNvGrpSpPr/>
          <p:nvPr/>
        </p:nvGrpSpPr>
        <p:grpSpPr>
          <a:xfrm>
            <a:off x="517178" y="4499479"/>
            <a:ext cx="11100147" cy="828000"/>
            <a:chOff x="504478" y="4387254"/>
            <a:chExt cx="11100147" cy="8280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725051" y="4387254"/>
              <a:ext cx="10879574" cy="828000"/>
            </a:xfrm>
            <a:prstGeom prst="roundRect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04478" y="4493478"/>
              <a:ext cx="47000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>
              <a:spAutoFit/>
            </a:bodyPr>
            <a:lstStyle/>
            <a:p>
              <a:pPr lvl="0"/>
              <a:r>
                <a:rPr lang="ru-RU" sz="4000" b="1" dirty="0">
                  <a:solidFill>
                    <a:schemeClr val="accent4"/>
                  </a:solidFill>
                </a:rPr>
                <a:t>4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33288" y="4492477"/>
              <a:ext cx="10260349" cy="630662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marL="171450" lvl="0" indent="-171450">
                <a:lnSpc>
                  <a:spcPts val="1950"/>
                </a:lnSpc>
                <a:buClr>
                  <a:schemeClr val="accent4"/>
                </a:buClr>
                <a:buFont typeface="Arial" panose="020B0604020202020204" pitchFamily="34" charset="0"/>
                <a:buChar char="•"/>
              </a:pPr>
              <a:r>
                <a:rPr lang="ru-RU" dirty="0"/>
                <a:t>Интенсификация научного обмена, включая организацию и проведение конференций, стажировки сотрудников, популяризацию науки, работу с молодежью</a:t>
              </a:r>
            </a:p>
          </p:txBody>
        </p:sp>
      </p:grpSp>
      <p:grpSp>
        <p:nvGrpSpPr>
          <p:cNvPr id="10" name="Группа 28"/>
          <p:cNvGrpSpPr/>
          <p:nvPr/>
        </p:nvGrpSpPr>
        <p:grpSpPr>
          <a:xfrm>
            <a:off x="517178" y="5494390"/>
            <a:ext cx="11100147" cy="828000"/>
            <a:chOff x="504478" y="5430890"/>
            <a:chExt cx="11100147" cy="8280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725051" y="5430890"/>
              <a:ext cx="10879574" cy="828000"/>
            </a:xfrm>
            <a:prstGeom prst="round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04478" y="5537114"/>
              <a:ext cx="47000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>
              <a:spAutoFit/>
            </a:bodyPr>
            <a:lstStyle/>
            <a:p>
              <a:pPr lvl="0"/>
              <a:r>
                <a:rPr lang="ru-RU" sz="4000" b="1" dirty="0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33287" y="5535797"/>
              <a:ext cx="10433543" cy="605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lnSpc>
                  <a:spcPts val="1950"/>
                </a:lnSpc>
                <a:buClr>
                  <a:schemeClr val="accent5"/>
                </a:buClr>
                <a:buFont typeface="Arial" panose="020B0604020202020204" pitchFamily="34" charset="0"/>
                <a:buChar char="•"/>
              </a:pPr>
              <a:r>
                <a:rPr lang="ru-RU" dirty="0"/>
                <a:t>Разработка и масштабирование в кооперации с заинтересованными индустриальными партнерами и сельхозпроизводителями передовых технологий  по направления деятельности центра </a:t>
              </a:r>
            </a:p>
          </p:txBody>
        </p:sp>
      </p:grpSp>
      <p:sp>
        <p:nvSpPr>
          <p:cNvPr id="35" name="Прямоугольник 34"/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5">
            <a:extLst>
              <a:ext uri="{FF2B5EF4-FFF2-40B4-BE49-F238E27FC236}">
                <a16:creationId xmlns:a16="http://schemas.microsoft.com/office/drawing/2014/main" xmlns="" id="{C304D8CC-4EB6-6C41-844E-4161EEF410AE}"/>
              </a:ext>
            </a:extLst>
          </p:cNvPr>
          <p:cNvSpPr/>
          <p:nvPr/>
        </p:nvSpPr>
        <p:spPr>
          <a:xfrm>
            <a:off x="1098388" y="3654981"/>
            <a:ext cx="10260349" cy="63066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171450" lvl="0" indent="-171450">
              <a:lnSpc>
                <a:spcPts val="195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ru-RU" dirty="0"/>
              <a:t>Развитие кадрового потенциала, включая подготовку и переподготовку кадров, разработку и внедрение новых образовательных программ, привлечение и закрепление ведущих ученых и перспективных молодых специалистов</a:t>
            </a:r>
          </a:p>
        </p:txBody>
      </p:sp>
      <p:sp>
        <p:nvSpPr>
          <p:cNvPr id="31" name="Прямоугольник 25">
            <a:extLst>
              <a:ext uri="{FF2B5EF4-FFF2-40B4-BE49-F238E27FC236}">
                <a16:creationId xmlns:a16="http://schemas.microsoft.com/office/drawing/2014/main" xmlns="" id="{E7548736-22F5-C54F-BBF3-000E24392809}"/>
              </a:ext>
            </a:extLst>
          </p:cNvPr>
          <p:cNvSpPr/>
          <p:nvPr/>
        </p:nvSpPr>
        <p:spPr>
          <a:xfrm>
            <a:off x="1098389" y="1402952"/>
            <a:ext cx="9861160" cy="63066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171450" lvl="0" indent="-171450">
              <a:lnSpc>
                <a:spcPts val="195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ru-RU" dirty="0"/>
              <a:t>Получение фундаментальных научных результатов мирового уровня по направлениям деятельности центра</a:t>
            </a:r>
          </a:p>
        </p:txBody>
      </p:sp>
      <p:sp>
        <p:nvSpPr>
          <p:cNvPr id="32" name="Прямоугольник 25">
            <a:extLst>
              <a:ext uri="{FF2B5EF4-FFF2-40B4-BE49-F238E27FC236}">
                <a16:creationId xmlns:a16="http://schemas.microsoft.com/office/drawing/2014/main" xmlns="" id="{1742087E-F6A3-2942-9CDE-8B258944CAF1}"/>
              </a:ext>
            </a:extLst>
          </p:cNvPr>
          <p:cNvSpPr/>
          <p:nvPr/>
        </p:nvSpPr>
        <p:spPr>
          <a:xfrm>
            <a:off x="1098388" y="2541798"/>
            <a:ext cx="10260349" cy="63066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171450" lvl="0" indent="-171450">
              <a:lnSpc>
                <a:spcPts val="195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ru-RU" dirty="0"/>
              <a:t>Развитие исследовательской инфраструктуры, включая приборную базу, центры коллективного пользования, уникальные научные установки, </a:t>
            </a:r>
            <a:r>
              <a:rPr lang="ru-RU" dirty="0" err="1"/>
              <a:t>биоресурсные</a:t>
            </a:r>
            <a:r>
              <a:rPr lang="ru-RU" dirty="0"/>
              <a:t> коллекции</a:t>
            </a:r>
            <a:r>
              <a:rPr lang="en-US" dirty="0"/>
              <a:t>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4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A1F5A-E6AE-4440-97A3-B2FF62004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0"/>
            <a:ext cx="10856605" cy="1016001"/>
          </a:xfrm>
        </p:spPr>
        <p:txBody>
          <a:bodyPr>
            <a:normAutofit/>
          </a:bodyPr>
          <a:lstStyle/>
          <a:p>
            <a:r>
              <a:rPr lang="ru-RU" sz="2400" dirty="0"/>
              <a:t>НАПРАВЛЕНИЯ ПРОГРАММЫ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2041327-EC15-4E8D-95C4-8A5864E5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456" y="6356350"/>
            <a:ext cx="2743200" cy="365125"/>
          </a:xfrm>
        </p:spPr>
        <p:txBody>
          <a:bodyPr/>
          <a:lstStyle/>
          <a:p>
            <a:fld id="{8E697FE6-3DE7-4763-8DFF-D28EDB39581B}" type="slidenum">
              <a:rPr lang="ru-RU" sz="1600" smtClean="0">
                <a:solidFill>
                  <a:schemeClr val="tx1"/>
                </a:solidFill>
              </a:rPr>
              <a:pPr/>
              <a:t>6</a:t>
            </a:fld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6" name="Группа 32"/>
          <p:cNvGrpSpPr/>
          <p:nvPr/>
        </p:nvGrpSpPr>
        <p:grpSpPr>
          <a:xfrm>
            <a:off x="392483" y="1296072"/>
            <a:ext cx="10455625" cy="834853"/>
            <a:chOff x="504478" y="1340770"/>
            <a:chExt cx="10455625" cy="73478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916429" y="1426811"/>
              <a:ext cx="9046144" cy="54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ru-RU" sz="1700" dirty="0"/>
                <a:t> Агробиотехнологии управления плодородием почв России в интересах высокопродуктивного земледелия минимального экологического риска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25050" y="1340770"/>
              <a:ext cx="10235053" cy="734786"/>
            </a:xfrm>
            <a:prstGeom prst="round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04478" y="1413472"/>
              <a:ext cx="47000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>
              <a:spAutoFit/>
            </a:bodyPr>
            <a:lstStyle/>
            <a:p>
              <a:pPr lvl="0"/>
              <a:r>
                <a:rPr lang="ru-RU" sz="4000" b="1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7" name="Группа 31"/>
          <p:cNvGrpSpPr/>
          <p:nvPr/>
        </p:nvGrpSpPr>
        <p:grpSpPr>
          <a:xfrm>
            <a:off x="392483" y="2335814"/>
            <a:ext cx="10455626" cy="834852"/>
            <a:chOff x="504478" y="2423056"/>
            <a:chExt cx="10455626" cy="83485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16814" y="2423056"/>
              <a:ext cx="10243290" cy="834852"/>
            </a:xfrm>
            <a:prstGeom prst="roundRect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04478" y="2528618"/>
              <a:ext cx="450371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2000" tIns="0" bIns="0">
              <a:spAutoFit/>
            </a:bodyPr>
            <a:lstStyle/>
            <a:p>
              <a:pPr lvl="0"/>
              <a:r>
                <a:rPr lang="ru-RU" sz="4000" b="1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33288" y="2525106"/>
              <a:ext cx="9583467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ru-RU" sz="1700" dirty="0"/>
                <a:t>Развитие исследовательской инфраструктуры, включая приборную базу, центры коллективного пользования, уникальные научные установки, </a:t>
              </a:r>
              <a:r>
                <a:rPr lang="ru-RU" sz="1700" dirty="0" err="1"/>
                <a:t>биоресурсные</a:t>
              </a:r>
              <a:r>
                <a:rPr lang="ru-RU" sz="1700" dirty="0"/>
                <a:t> коллекции</a:t>
              </a:r>
            </a:p>
          </p:txBody>
        </p:sp>
      </p:grpSp>
      <p:grpSp>
        <p:nvGrpSpPr>
          <p:cNvPr id="8" name="Группа 30"/>
          <p:cNvGrpSpPr/>
          <p:nvPr/>
        </p:nvGrpSpPr>
        <p:grpSpPr>
          <a:xfrm>
            <a:off x="332850" y="3386356"/>
            <a:ext cx="10511549" cy="933224"/>
            <a:chOff x="504478" y="3446349"/>
            <a:chExt cx="10476243" cy="8280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775533" y="3446349"/>
              <a:ext cx="10205188" cy="828000"/>
            </a:xfrm>
            <a:prstGeom prst="roundRect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4478" y="3597646"/>
              <a:ext cx="448858" cy="546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>
              <a:spAutoFit/>
            </a:bodyPr>
            <a:lstStyle/>
            <a:p>
              <a:pPr lvl="0"/>
              <a:r>
                <a:rPr lang="ru-RU" sz="4000" b="1" dirty="0">
                  <a:solidFill>
                    <a:schemeClr val="accent3"/>
                  </a:solidFill>
                </a:rPr>
                <a:t>3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91280" y="3483543"/>
              <a:ext cx="8784014" cy="778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ru-RU" sz="1700" dirty="0"/>
                <a:t>Развитие кадрового потенциала, включая подготовку и переподготовку кадров, разработку и внедрение новых образовательных программ, привлечение и закрепление ведущих ученых и перспективных молодых специалистов</a:t>
              </a:r>
            </a:p>
          </p:txBody>
        </p:sp>
      </p:grpSp>
      <p:grpSp>
        <p:nvGrpSpPr>
          <p:cNvPr id="9" name="Группа 29"/>
          <p:cNvGrpSpPr/>
          <p:nvPr/>
        </p:nvGrpSpPr>
        <p:grpSpPr>
          <a:xfrm>
            <a:off x="316859" y="4518697"/>
            <a:ext cx="10527540" cy="835088"/>
            <a:chOff x="428853" y="4380166"/>
            <a:chExt cx="10691011" cy="83508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725051" y="4380166"/>
              <a:ext cx="10394813" cy="835088"/>
            </a:xfrm>
            <a:prstGeom prst="roundRect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28853" y="4493478"/>
              <a:ext cx="47000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>
              <a:spAutoFit/>
            </a:bodyPr>
            <a:lstStyle/>
            <a:p>
              <a:pPr lvl="0"/>
              <a:r>
                <a:rPr lang="ru-RU" sz="4000" b="1" dirty="0">
                  <a:solidFill>
                    <a:schemeClr val="accent4"/>
                  </a:solidFill>
                </a:rPr>
                <a:t>4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33288" y="4491341"/>
              <a:ext cx="980513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ru-RU" sz="1700" dirty="0"/>
                <a:t>Интенсификация научного обмена, включая организацию и проведение конференций, стажировки сотрудников, популяризацию науки, работу с молодежью</a:t>
              </a:r>
            </a:p>
          </p:txBody>
        </p:sp>
      </p:grpSp>
      <p:grpSp>
        <p:nvGrpSpPr>
          <p:cNvPr id="10" name="Группа 28"/>
          <p:cNvGrpSpPr/>
          <p:nvPr/>
        </p:nvGrpSpPr>
        <p:grpSpPr>
          <a:xfrm>
            <a:off x="351233" y="5569803"/>
            <a:ext cx="10601514" cy="835088"/>
            <a:chOff x="463228" y="5423802"/>
            <a:chExt cx="10601514" cy="835088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725051" y="5423802"/>
              <a:ext cx="10231343" cy="835088"/>
            </a:xfrm>
            <a:prstGeom prst="round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63228" y="5530239"/>
              <a:ext cx="47000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>
              <a:spAutoFit/>
            </a:bodyPr>
            <a:lstStyle/>
            <a:p>
              <a:pPr lvl="0"/>
              <a:r>
                <a:rPr lang="ru-RU" sz="4000" b="1" dirty="0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33288" y="5548154"/>
              <a:ext cx="10131454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Clr>
                  <a:schemeClr val="accent5"/>
                </a:buClr>
              </a:pPr>
              <a:r>
                <a:rPr lang="ru-RU" sz="1700" dirty="0"/>
                <a:t>Разработка и масштабирование в кооперации с заинтересованными индустриальными партнерами </a:t>
              </a:r>
              <a:r>
                <a:rPr lang="en-US" sz="1700" dirty="0"/>
                <a:t/>
              </a:r>
              <a:br>
                <a:rPr lang="en-US" sz="1700" dirty="0"/>
              </a:br>
              <a:r>
                <a:rPr lang="ru-RU" sz="1700" dirty="0"/>
                <a:t>и сельхозпроизводителями передовых технологий  по направления деятельности центра </a:t>
              </a:r>
            </a:p>
          </p:txBody>
        </p:sp>
      </p:grpSp>
      <p:sp>
        <p:nvSpPr>
          <p:cNvPr id="35" name="Прямоугольник 34"/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6">
            <a:extLst>
              <a:ext uri="{FF2B5EF4-FFF2-40B4-BE49-F238E27FC236}">
                <a16:creationId xmlns:a16="http://schemas.microsoft.com/office/drawing/2014/main" xmlns="" id="{4442340E-7801-BC44-BFC5-13859FAA92D1}"/>
              </a:ext>
            </a:extLst>
          </p:cNvPr>
          <p:cNvSpPr/>
          <p:nvPr/>
        </p:nvSpPr>
        <p:spPr>
          <a:xfrm>
            <a:off x="10665511" y="1275595"/>
            <a:ext cx="913434" cy="897466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ln w="50800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x-none" dirty="0"/>
          </a:p>
        </p:txBody>
      </p:sp>
      <p:sp>
        <p:nvSpPr>
          <p:cNvPr id="29" name="Овал 8">
            <a:extLst>
              <a:ext uri="{FF2B5EF4-FFF2-40B4-BE49-F238E27FC236}">
                <a16:creationId xmlns:a16="http://schemas.microsoft.com/office/drawing/2014/main" xmlns="" id="{7DD8DE65-FDD1-304E-A7EE-B719D4DC5CD9}"/>
              </a:ext>
            </a:extLst>
          </p:cNvPr>
          <p:cNvSpPr/>
          <p:nvPr/>
        </p:nvSpPr>
        <p:spPr>
          <a:xfrm>
            <a:off x="10682879" y="2314596"/>
            <a:ext cx="913434" cy="858128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ln w="508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0" name="Овал 10">
            <a:extLst>
              <a:ext uri="{FF2B5EF4-FFF2-40B4-BE49-F238E27FC236}">
                <a16:creationId xmlns:a16="http://schemas.microsoft.com/office/drawing/2014/main" xmlns="" id="{852DC6FD-C185-3148-BC3F-8BC99ABB2E54}"/>
              </a:ext>
            </a:extLst>
          </p:cNvPr>
          <p:cNvSpPr/>
          <p:nvPr/>
        </p:nvSpPr>
        <p:spPr>
          <a:xfrm>
            <a:off x="10682879" y="3423496"/>
            <a:ext cx="864411" cy="858128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  <a:ln w="508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Овал 12">
            <a:extLst>
              <a:ext uri="{FF2B5EF4-FFF2-40B4-BE49-F238E27FC236}">
                <a16:creationId xmlns:a16="http://schemas.microsoft.com/office/drawing/2014/main" xmlns="" id="{B7BDFA54-6896-594F-AFF4-85C5BAC82AED}"/>
              </a:ext>
            </a:extLst>
          </p:cNvPr>
          <p:cNvSpPr/>
          <p:nvPr/>
        </p:nvSpPr>
        <p:spPr>
          <a:xfrm>
            <a:off x="10682878" y="5541510"/>
            <a:ext cx="864412" cy="858128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 w="508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Овал 14">
            <a:extLst>
              <a:ext uri="{FF2B5EF4-FFF2-40B4-BE49-F238E27FC236}">
                <a16:creationId xmlns:a16="http://schemas.microsoft.com/office/drawing/2014/main" xmlns="" id="{3B50C295-25F6-6540-929C-A79BB3519FDC}"/>
              </a:ext>
            </a:extLst>
          </p:cNvPr>
          <p:cNvSpPr/>
          <p:nvPr/>
        </p:nvSpPr>
        <p:spPr>
          <a:xfrm>
            <a:off x="10682878" y="4523950"/>
            <a:ext cx="864412" cy="858128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 w="508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0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A1F5A-E6AE-4440-97A3-B2FF62004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0"/>
            <a:ext cx="11284953" cy="1016001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ФУНДАМЕНТАЛЬНЫХ И ПОИСКОВЫХ НАУЧНЫХ ИССЛЕДОВАНИЙ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 НАПРАВЛЕНИЯМ, ОБЕСПЕЧИВАЮЩИЕ МИРОВОЙ УРОВЕНЬ, КОТОРЫЕ БУДУТ ДОСТИГНУТЫ</a:t>
            </a: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2041327-EC15-4E8D-95C4-8A5864E5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456" y="6356350"/>
            <a:ext cx="2743200" cy="365125"/>
          </a:xfrm>
        </p:spPr>
        <p:txBody>
          <a:bodyPr/>
          <a:lstStyle/>
          <a:p>
            <a:fld id="{8E697FE6-3DE7-4763-8DFF-D28EDB39581B}" type="slidenum">
              <a:rPr lang="ru-RU" sz="1600" smtClean="0">
                <a:solidFill>
                  <a:schemeClr val="tx1"/>
                </a:solidFill>
              </a:rPr>
              <a:pPr/>
              <a:t>7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14">
            <a:extLst>
              <a:ext uri="{FF2B5EF4-FFF2-40B4-BE49-F238E27FC236}">
                <a16:creationId xmlns:a16="http://schemas.microsoft.com/office/drawing/2014/main" xmlns="" id="{8C10D817-4AF3-704B-9737-6091DBF0EDEC}"/>
              </a:ext>
            </a:extLst>
          </p:cNvPr>
          <p:cNvSpPr/>
          <p:nvPr/>
        </p:nvSpPr>
        <p:spPr>
          <a:xfrm>
            <a:off x="613055" y="1296072"/>
            <a:ext cx="11056975" cy="5059713"/>
          </a:xfrm>
          <a:prstGeom prst="roundRect">
            <a:avLst>
              <a:gd name="adj" fmla="val 4242"/>
            </a:avLst>
          </a:prstGeom>
          <a:noFill/>
          <a:ln w="38100">
            <a:solidFill>
              <a:srgbClr val="9A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2">
            <a:extLst>
              <a:ext uri="{FF2B5EF4-FFF2-40B4-BE49-F238E27FC236}">
                <a16:creationId xmlns:a16="http://schemas.microsoft.com/office/drawing/2014/main" xmlns="" id="{C2FFE1F3-A09A-6740-89A5-E946DCD4F020}"/>
              </a:ext>
            </a:extLst>
          </p:cNvPr>
          <p:cNvSpPr/>
          <p:nvPr/>
        </p:nvSpPr>
        <p:spPr>
          <a:xfrm>
            <a:off x="777239" y="2315953"/>
            <a:ext cx="10664191" cy="3986824"/>
          </a:xfrm>
          <a:prstGeom prst="rect">
            <a:avLst/>
          </a:prstGeom>
        </p:spPr>
        <p:txBody>
          <a:bodyPr wrap="square" numCol="2" spcCol="144000">
            <a:noAutofit/>
          </a:bodyPr>
          <a:lstStyle/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Впервые разработаны и верифицированы информативные и релевантные почвенно-экологические индикаторы высокопродуктивных </a:t>
            </a:r>
            <a:r>
              <a:rPr lang="ru-RU" sz="1500" b="1" dirty="0" err="1"/>
              <a:t>агрофитоценозов</a:t>
            </a:r>
            <a:r>
              <a:rPr lang="ru-RU" sz="1500" b="1" dirty="0"/>
              <a:t>, устойчивых к климатическим и антропогенным стрессам.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Определены </a:t>
            </a:r>
            <a:r>
              <a:rPr lang="ru-RU" sz="1500" b="1" dirty="0" err="1"/>
              <a:t>ближне</a:t>
            </a:r>
            <a:r>
              <a:rPr lang="ru-RU" sz="1500" b="1" dirty="0"/>
              <a:t>- и дальнесрочные индикаторы основных функций почв для оценки и управления плодородием почв,  разработана новая методология проектирования </a:t>
            </a:r>
            <a:r>
              <a:rPr lang="ru-RU" sz="1500" b="1" dirty="0" err="1"/>
              <a:t>агроландшафтов</a:t>
            </a:r>
            <a:r>
              <a:rPr lang="ru-RU" sz="1500" b="1" dirty="0"/>
              <a:t>, не имеющая мировых  аналогов.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Разработаны уникальные методы повышения плодородия почв путем управления их </a:t>
            </a:r>
            <a:r>
              <a:rPr lang="ru-RU" sz="1500" b="1" dirty="0" err="1"/>
              <a:t>микробиомом</a:t>
            </a:r>
            <a:r>
              <a:rPr lang="ru-RU" sz="1500" b="1" dirty="0"/>
              <a:t>, инструменты цифрового картирования почв посредством сравнительного исследования их </a:t>
            </a:r>
            <a:r>
              <a:rPr lang="ru-RU" sz="1500" b="1" dirty="0" err="1"/>
              <a:t>микробиомного</a:t>
            </a:r>
            <a:r>
              <a:rPr lang="ru-RU" sz="1500" b="1" dirty="0"/>
              <a:t> разнообразия и динамики.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Разработаны биологически активные азотные и фосфорные удобрения, содержащие полезные штаммы, обеспечивающие повышение коэффициента использования и доступность данных </a:t>
            </a:r>
            <a:r>
              <a:rPr lang="ru-RU" sz="1500" b="1" dirty="0" err="1"/>
              <a:t>агрохимикатов</a:t>
            </a:r>
            <a:r>
              <a:rPr lang="ru-RU" sz="1500" b="1" dirty="0"/>
              <a:t>, не имеющие аналогов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Получены новые высокоэффективные штаммы </a:t>
            </a:r>
            <a:r>
              <a:rPr lang="ru-RU" sz="1500" b="1" dirty="0" err="1"/>
              <a:t>ризобактерий</a:t>
            </a:r>
            <a:r>
              <a:rPr lang="ru-RU" sz="1500" b="1" dirty="0"/>
              <a:t>, как основа не имеющих аналогов в мире биопрепаратов для повышения полноценных урожаев важных сельскохозяйственных культур (томаты, свёкла, горох, пшеница, редис) в неблагоприятных почвенно-климатических условиях.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Получены штаммы микроорганизмов, бактериофаги и биологически-активные вещества растительного происхождения, индуцирующие устойчивость растений к  </a:t>
            </a:r>
            <a:r>
              <a:rPr lang="ru-RU" sz="1500" b="1" dirty="0" err="1"/>
              <a:t>фитопатогенам</a:t>
            </a:r>
            <a:r>
              <a:rPr lang="ru-RU" sz="1500" b="1" dirty="0"/>
              <a:t>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Разработаны комбинированные биотехнологические препараты для сокращения использования химических пестицидов, используемых в системах защиты сельскохозяйственных  растений от болезней.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xmlns="" id="{48364A0C-8CFD-0E4B-93EC-5FBDB75F39F7}"/>
              </a:ext>
            </a:extLst>
          </p:cNvPr>
          <p:cNvSpPr/>
          <p:nvPr/>
        </p:nvSpPr>
        <p:spPr>
          <a:xfrm>
            <a:off x="613055" y="1295507"/>
            <a:ext cx="11056975" cy="930908"/>
          </a:xfrm>
          <a:custGeom>
            <a:avLst/>
            <a:gdLst>
              <a:gd name="connsiteX0" fmla="*/ 214633 w 11056975"/>
              <a:gd name="connsiteY0" fmla="*/ 0 h 930908"/>
              <a:gd name="connsiteX1" fmla="*/ 10842342 w 11056975"/>
              <a:gd name="connsiteY1" fmla="*/ 0 h 930908"/>
              <a:gd name="connsiteX2" fmla="*/ 11056975 w 11056975"/>
              <a:gd name="connsiteY2" fmla="*/ 214633 h 930908"/>
              <a:gd name="connsiteX3" fmla="*/ 11056975 w 11056975"/>
              <a:gd name="connsiteY3" fmla="*/ 930908 h 930908"/>
              <a:gd name="connsiteX4" fmla="*/ 0 w 11056975"/>
              <a:gd name="connsiteY4" fmla="*/ 930908 h 930908"/>
              <a:gd name="connsiteX5" fmla="*/ 0 w 11056975"/>
              <a:gd name="connsiteY5" fmla="*/ 214633 h 930908"/>
              <a:gd name="connsiteX6" fmla="*/ 214633 w 11056975"/>
              <a:gd name="connsiteY6" fmla="*/ 0 h 93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56975" h="930908">
                <a:moveTo>
                  <a:pt x="214633" y="0"/>
                </a:moveTo>
                <a:lnTo>
                  <a:pt x="10842342" y="0"/>
                </a:lnTo>
                <a:cubicBezTo>
                  <a:pt x="10960881" y="0"/>
                  <a:pt x="11056975" y="96094"/>
                  <a:pt x="11056975" y="214633"/>
                </a:cubicBezTo>
                <a:lnTo>
                  <a:pt x="11056975" y="930908"/>
                </a:lnTo>
                <a:lnTo>
                  <a:pt x="0" y="930908"/>
                </a:lnTo>
                <a:lnTo>
                  <a:pt x="0" y="214633"/>
                </a:lnTo>
                <a:cubicBezTo>
                  <a:pt x="0" y="96094"/>
                  <a:pt x="96094" y="0"/>
                  <a:pt x="214633" y="0"/>
                </a:cubicBezTo>
                <a:close/>
              </a:path>
            </a:pathLst>
          </a:custGeom>
          <a:solidFill>
            <a:srgbClr val="9C9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64E74DE-9C4B-4E44-B158-310C0ECF0F96}"/>
              </a:ext>
            </a:extLst>
          </p:cNvPr>
          <p:cNvSpPr/>
          <p:nvPr/>
        </p:nvSpPr>
        <p:spPr>
          <a:xfrm>
            <a:off x="1034716" y="1409527"/>
            <a:ext cx="10406714" cy="707886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lvl="0"/>
            <a:r>
              <a:rPr lang="ru-RU" sz="2000" b="1" dirty="0">
                <a:solidFill>
                  <a:schemeClr val="bg1"/>
                </a:solidFill>
              </a:rPr>
              <a:t>Направление 1:</a:t>
            </a:r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2000" dirty="0" err="1">
                <a:solidFill>
                  <a:schemeClr val="bg1"/>
                </a:solidFill>
              </a:rPr>
              <a:t>Агробиотехнологии</a:t>
            </a:r>
            <a:r>
              <a:rPr lang="ru-RU" sz="2000" dirty="0">
                <a:solidFill>
                  <a:schemeClr val="bg1"/>
                </a:solidFill>
              </a:rPr>
              <a:t> управления плодородием почв России в интересах высокопродуктивного земледелия минимального экологического риска</a:t>
            </a:r>
          </a:p>
        </p:txBody>
      </p:sp>
    </p:spTree>
    <p:extLst>
      <p:ext uri="{BB962C8B-B14F-4D97-AF65-F5344CB8AC3E}">
        <p14:creationId xmlns:p14="http://schemas.microsoft.com/office/powerpoint/2010/main" val="10146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4">
            <a:extLst>
              <a:ext uri="{FF2B5EF4-FFF2-40B4-BE49-F238E27FC236}">
                <a16:creationId xmlns:a16="http://schemas.microsoft.com/office/drawing/2014/main" xmlns="" id="{9DFAB84F-A921-C44F-AD9B-85159EB35D41}"/>
              </a:ext>
            </a:extLst>
          </p:cNvPr>
          <p:cNvSpPr/>
          <p:nvPr/>
        </p:nvSpPr>
        <p:spPr>
          <a:xfrm>
            <a:off x="613055" y="1296072"/>
            <a:ext cx="11056975" cy="5059713"/>
          </a:xfrm>
          <a:prstGeom prst="roundRect">
            <a:avLst>
              <a:gd name="adj" fmla="val 4242"/>
            </a:avLst>
          </a:prstGeom>
          <a:noFill/>
          <a:ln w="38100">
            <a:solidFill>
              <a:srgbClr val="9A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3D7D37DC-A388-5144-8E2F-96F21E904CE8}"/>
              </a:ext>
            </a:extLst>
          </p:cNvPr>
          <p:cNvSpPr/>
          <p:nvPr/>
        </p:nvSpPr>
        <p:spPr>
          <a:xfrm>
            <a:off x="613055" y="1295507"/>
            <a:ext cx="11056975" cy="930908"/>
          </a:xfrm>
          <a:custGeom>
            <a:avLst/>
            <a:gdLst>
              <a:gd name="connsiteX0" fmla="*/ 214633 w 11056975"/>
              <a:gd name="connsiteY0" fmla="*/ 0 h 930908"/>
              <a:gd name="connsiteX1" fmla="*/ 10842342 w 11056975"/>
              <a:gd name="connsiteY1" fmla="*/ 0 h 930908"/>
              <a:gd name="connsiteX2" fmla="*/ 11056975 w 11056975"/>
              <a:gd name="connsiteY2" fmla="*/ 214633 h 930908"/>
              <a:gd name="connsiteX3" fmla="*/ 11056975 w 11056975"/>
              <a:gd name="connsiteY3" fmla="*/ 930908 h 930908"/>
              <a:gd name="connsiteX4" fmla="*/ 0 w 11056975"/>
              <a:gd name="connsiteY4" fmla="*/ 930908 h 930908"/>
              <a:gd name="connsiteX5" fmla="*/ 0 w 11056975"/>
              <a:gd name="connsiteY5" fmla="*/ 214633 h 930908"/>
              <a:gd name="connsiteX6" fmla="*/ 214633 w 11056975"/>
              <a:gd name="connsiteY6" fmla="*/ 0 h 93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56975" h="930908">
                <a:moveTo>
                  <a:pt x="214633" y="0"/>
                </a:moveTo>
                <a:lnTo>
                  <a:pt x="10842342" y="0"/>
                </a:lnTo>
                <a:cubicBezTo>
                  <a:pt x="10960881" y="0"/>
                  <a:pt x="11056975" y="96094"/>
                  <a:pt x="11056975" y="214633"/>
                </a:cubicBezTo>
                <a:lnTo>
                  <a:pt x="11056975" y="930908"/>
                </a:lnTo>
                <a:lnTo>
                  <a:pt x="0" y="930908"/>
                </a:lnTo>
                <a:lnTo>
                  <a:pt x="0" y="214633"/>
                </a:lnTo>
                <a:cubicBezTo>
                  <a:pt x="0" y="96094"/>
                  <a:pt x="96094" y="0"/>
                  <a:pt x="214633" y="0"/>
                </a:cubicBezTo>
                <a:close/>
              </a:path>
            </a:pathLst>
          </a:custGeom>
          <a:solidFill>
            <a:srgbClr val="9C9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A1F5A-E6AE-4440-97A3-B2FF62004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0"/>
            <a:ext cx="11284953" cy="1016001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ФУНДАМЕНТАЛЬНЫХ И ПОИСКОВЫХ НАУЧНЫХ ИССЛЕДОВАНИЙ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 НАПРАВЛЕНИЯМ, ОБЕСПЕЧИВАЮЩИЕ МИРОВОЙ УРОВЕНЬ, КОТОРЫЕ БУДУТ ДОСТИГНУТЫ</a:t>
            </a: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2041327-EC15-4E8D-95C4-8A5864E5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456" y="6356350"/>
            <a:ext cx="2743200" cy="365125"/>
          </a:xfrm>
        </p:spPr>
        <p:txBody>
          <a:bodyPr/>
          <a:lstStyle/>
          <a:p>
            <a:fld id="{8E697FE6-3DE7-4763-8DFF-D28EDB39581B}" type="slidenum">
              <a:rPr lang="ru-RU" sz="1600" smtClean="0">
                <a:solidFill>
                  <a:schemeClr val="tx1"/>
                </a:solidFill>
              </a:rPr>
              <a:pPr/>
              <a:t>8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64E74DE-9C4B-4E44-B158-310C0ECF0F96}"/>
              </a:ext>
            </a:extLst>
          </p:cNvPr>
          <p:cNvSpPr/>
          <p:nvPr/>
        </p:nvSpPr>
        <p:spPr>
          <a:xfrm>
            <a:off x="1034716" y="1396275"/>
            <a:ext cx="10406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Направление 2: </a:t>
            </a:r>
            <a:r>
              <a:rPr lang="ru-RU" sz="2000" dirty="0">
                <a:solidFill>
                  <a:schemeClr val="bg1"/>
                </a:solidFill>
              </a:rPr>
              <a:t>Ускоренная селекция высокоурожайных и устойчивых сортов и гибридов растений, обладающих заданными характеристиками качества</a:t>
            </a: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183300B9-EB5A-3840-BD92-0E08A2BF9002}"/>
              </a:ext>
            </a:extLst>
          </p:cNvPr>
          <p:cNvSpPr/>
          <p:nvPr/>
        </p:nvSpPr>
        <p:spPr>
          <a:xfrm>
            <a:off x="763904" y="2297688"/>
            <a:ext cx="10752235" cy="3986824"/>
          </a:xfrm>
          <a:prstGeom prst="rect">
            <a:avLst/>
          </a:prstGeom>
        </p:spPr>
        <p:txBody>
          <a:bodyPr wrap="square" numCol="2" spcCol="144000">
            <a:noAutofit/>
          </a:bodyPr>
          <a:lstStyle/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Разработана уникальная биотехнологическая платформа для гибридной селекции и семеноводства </a:t>
            </a:r>
            <a:r>
              <a:rPr lang="en-US" sz="1500" b="1" dirty="0"/>
              <a:t>F1-</a:t>
            </a:r>
            <a:r>
              <a:rPr lang="ru-RU" sz="1500" b="1" dirty="0"/>
              <a:t>гибридов овощных культур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Разработаны технологии ускоренной селекции сортов  сельскохозяйственных культур по сложным количественным признакам, системы молекулярных маркеров на хозяйственно-ценные признаки для зерновых и плодоовощных культур (не менее 10 раннеспелых  селекционных  линий).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Оптимизированы стратегии конструирования сельскохозяйственных растений с заданными свойствами на основе использования свойств стволовых клеток высших растений.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Получен идентифицированный исходный материал для эффективных селекционных программ, включающий новый комплекс диагностических маркеров ценных признаков, определены новые доноры </a:t>
            </a:r>
            <a:r>
              <a:rPr lang="ru-RU" sz="1500" b="1" dirty="0" err="1"/>
              <a:t>селекционно</a:t>
            </a:r>
            <a:r>
              <a:rPr lang="ru-RU" sz="1500" b="1" dirty="0"/>
              <a:t>-значимых генов овощных, плодовых, ягодных и других однолетних и многолетних культур (не менее 40 доноров).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Разработаны пакетные решения для семеноводства и производства, новые конкурентоспособные сорта (не менее 11).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Разработаны новые  сорта белого люпина с детерминантным типом роста - новые </a:t>
            </a:r>
            <a:r>
              <a:rPr lang="ru-RU" sz="1500" b="1" dirty="0" err="1"/>
              <a:t>высокоадаптивные</a:t>
            </a:r>
            <a:r>
              <a:rPr lang="ru-RU" sz="1500" b="1" dirty="0"/>
              <a:t> и технологичные, засухоустойчивые сорта, </a:t>
            </a:r>
            <a:r>
              <a:rPr lang="ru-RU" sz="1500" b="1" dirty="0" err="1"/>
              <a:t>термонейтральные</a:t>
            </a:r>
            <a:r>
              <a:rPr lang="ru-RU" sz="1500" b="1" dirty="0"/>
              <a:t>, устойчивые к болезням, с высоким содержанием протеина, обеспечивающие сбор белка без внесения азотных удобрений.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Определены генотипы-доноры с групповой устойчивостью к двум и более вредоносным заболеваниям, разработаны коммерческие конкурентоспособные гибриды капусты белокочанной, лука репчатого и др. овощных культур.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Разработаны платформы (цифровые с использованием подходов компьютерного зрения и машинного обучения, </a:t>
            </a:r>
            <a:r>
              <a:rPr lang="ru-RU" sz="1500" b="1" dirty="0" err="1"/>
              <a:t>протеомные</a:t>
            </a:r>
            <a:r>
              <a:rPr lang="ru-RU" sz="1500" b="1" dirty="0"/>
              <a:t>, </a:t>
            </a:r>
            <a:r>
              <a:rPr lang="ru-RU" sz="1500" b="1" dirty="0" err="1"/>
              <a:t>метаболомные</a:t>
            </a:r>
            <a:r>
              <a:rPr lang="ru-RU" sz="1500" b="1" dirty="0"/>
              <a:t>) для высокопроизводительного </a:t>
            </a:r>
            <a:r>
              <a:rPr lang="ru-RU" sz="1500" b="1" dirty="0" err="1"/>
              <a:t>фенотипирования</a:t>
            </a:r>
            <a:r>
              <a:rPr lang="ru-RU" sz="1500" b="1" dirty="0"/>
              <a:t> растений.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20166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14">
            <a:extLst>
              <a:ext uri="{FF2B5EF4-FFF2-40B4-BE49-F238E27FC236}">
                <a16:creationId xmlns:a16="http://schemas.microsoft.com/office/drawing/2014/main" xmlns="" id="{D0DF4D6B-45E2-3842-87EF-7C8AFC459F50}"/>
              </a:ext>
            </a:extLst>
          </p:cNvPr>
          <p:cNvSpPr/>
          <p:nvPr/>
        </p:nvSpPr>
        <p:spPr>
          <a:xfrm>
            <a:off x="613055" y="1296072"/>
            <a:ext cx="11056975" cy="5059713"/>
          </a:xfrm>
          <a:prstGeom prst="roundRect">
            <a:avLst>
              <a:gd name="adj" fmla="val 4242"/>
            </a:avLst>
          </a:prstGeom>
          <a:noFill/>
          <a:ln w="38100">
            <a:solidFill>
              <a:srgbClr val="9A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44F1C88E-4BBE-BD4F-90C4-4EA88755D539}"/>
              </a:ext>
            </a:extLst>
          </p:cNvPr>
          <p:cNvSpPr/>
          <p:nvPr/>
        </p:nvSpPr>
        <p:spPr>
          <a:xfrm>
            <a:off x="613055" y="1295507"/>
            <a:ext cx="11056975" cy="930908"/>
          </a:xfrm>
          <a:custGeom>
            <a:avLst/>
            <a:gdLst>
              <a:gd name="connsiteX0" fmla="*/ 214633 w 11056975"/>
              <a:gd name="connsiteY0" fmla="*/ 0 h 930908"/>
              <a:gd name="connsiteX1" fmla="*/ 10842342 w 11056975"/>
              <a:gd name="connsiteY1" fmla="*/ 0 h 930908"/>
              <a:gd name="connsiteX2" fmla="*/ 11056975 w 11056975"/>
              <a:gd name="connsiteY2" fmla="*/ 214633 h 930908"/>
              <a:gd name="connsiteX3" fmla="*/ 11056975 w 11056975"/>
              <a:gd name="connsiteY3" fmla="*/ 930908 h 930908"/>
              <a:gd name="connsiteX4" fmla="*/ 0 w 11056975"/>
              <a:gd name="connsiteY4" fmla="*/ 930908 h 930908"/>
              <a:gd name="connsiteX5" fmla="*/ 0 w 11056975"/>
              <a:gd name="connsiteY5" fmla="*/ 214633 h 930908"/>
              <a:gd name="connsiteX6" fmla="*/ 214633 w 11056975"/>
              <a:gd name="connsiteY6" fmla="*/ 0 h 93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56975" h="930908">
                <a:moveTo>
                  <a:pt x="214633" y="0"/>
                </a:moveTo>
                <a:lnTo>
                  <a:pt x="10842342" y="0"/>
                </a:lnTo>
                <a:cubicBezTo>
                  <a:pt x="10960881" y="0"/>
                  <a:pt x="11056975" y="96094"/>
                  <a:pt x="11056975" y="214633"/>
                </a:cubicBezTo>
                <a:lnTo>
                  <a:pt x="11056975" y="930908"/>
                </a:lnTo>
                <a:lnTo>
                  <a:pt x="0" y="930908"/>
                </a:lnTo>
                <a:lnTo>
                  <a:pt x="0" y="214633"/>
                </a:lnTo>
                <a:cubicBezTo>
                  <a:pt x="0" y="96094"/>
                  <a:pt x="96094" y="0"/>
                  <a:pt x="214633" y="0"/>
                </a:cubicBezTo>
                <a:close/>
              </a:path>
            </a:pathLst>
          </a:custGeom>
          <a:solidFill>
            <a:srgbClr val="9C9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A1F5A-E6AE-4440-97A3-B2FF62004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0"/>
            <a:ext cx="11284953" cy="1016001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ФУНДАМЕНТАЛЬНЫХ И ПОИСКОВЫХ НАУЧНЫХ ИССЛЕДОВАНИЙ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 НАПРАВЛЕНИЯМ, ОБЕСПЕЧИВАЮЩИЕ МИРОВОЙ УРОВЕНЬ, КОТОРЫЕ БУДУТ ДОСТИГНУТЫ</a:t>
            </a: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2041327-EC15-4E8D-95C4-8A5864E5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456" y="6356350"/>
            <a:ext cx="2743200" cy="365125"/>
          </a:xfrm>
        </p:spPr>
        <p:txBody>
          <a:bodyPr/>
          <a:lstStyle/>
          <a:p>
            <a:fld id="{8E697FE6-3DE7-4763-8DFF-D28EDB39581B}" type="slidenum">
              <a:rPr lang="ru-RU" sz="1600" smtClean="0">
                <a:solidFill>
                  <a:schemeClr val="tx1"/>
                </a:solidFill>
              </a:rPr>
              <a:pPr/>
              <a:t>9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64E74DE-9C4B-4E44-B158-310C0ECF0F96}"/>
              </a:ext>
            </a:extLst>
          </p:cNvPr>
          <p:cNvSpPr/>
          <p:nvPr/>
        </p:nvSpPr>
        <p:spPr>
          <a:xfrm>
            <a:off x="1034716" y="1528167"/>
            <a:ext cx="10406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bg1"/>
                </a:solidFill>
              </a:rPr>
              <a:t>Направление 3: </a:t>
            </a:r>
            <a:r>
              <a:rPr lang="ru-RU" sz="2000" dirty="0">
                <a:solidFill>
                  <a:schemeClr val="bg1"/>
                </a:solidFill>
              </a:rPr>
              <a:t>Новые цифровые технологии в сельском хозяйстве</a:t>
            </a: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xmlns="" id="{DF28A5F7-558E-2C4F-B0B7-6E96D5A78A82}"/>
              </a:ext>
            </a:extLst>
          </p:cNvPr>
          <p:cNvSpPr/>
          <p:nvPr/>
        </p:nvSpPr>
        <p:spPr>
          <a:xfrm>
            <a:off x="768626" y="2350696"/>
            <a:ext cx="10719281" cy="3986824"/>
          </a:xfrm>
          <a:prstGeom prst="rect">
            <a:avLst/>
          </a:prstGeom>
        </p:spPr>
        <p:txBody>
          <a:bodyPr wrap="square" numCol="2" spcCol="144000">
            <a:noAutofit/>
          </a:bodyPr>
          <a:lstStyle/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Предложен комплекс методов, моделей и алгоритмов различного уровня для создания новой технологии интеллектуального распределенного </a:t>
            </a:r>
            <a:r>
              <a:rPr lang="ru-RU" sz="1500" b="1" dirty="0" err="1"/>
              <a:t>экомониторинга</a:t>
            </a:r>
            <a:r>
              <a:rPr lang="ru-RU" sz="1500" b="1" dirty="0"/>
              <a:t> состояния объектов и процессов АПК.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Разработана оригинальная цифровая платформа комплексирования и совместного использования данных дистанционного зондирования Земли в интересах АПК.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Разработаны модульные </a:t>
            </a:r>
            <a:r>
              <a:rPr lang="en-US" sz="1500" b="1" dirty="0"/>
              <a:t>IoT </a:t>
            </a:r>
            <a:r>
              <a:rPr lang="ru-RU" sz="1500" b="1" dirty="0"/>
              <a:t>системы </a:t>
            </a:r>
            <a:r>
              <a:rPr lang="ru-RU" sz="1500" b="1" dirty="0" err="1"/>
              <a:t>пространственно</a:t>
            </a:r>
            <a:r>
              <a:rPr lang="ru-RU" sz="1500" b="1" dirty="0"/>
              <a:t> распределённых высокочастотных наблюдений за состоянием лимитирующих показателей эффективного плодородия и экологических функций почв в режиме реального времени.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Разработаны и реализованы цифровые технологии  точной мелиорации и восстановления деградированных земель.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500" b="1" dirty="0"/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500" b="1" dirty="0"/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500" b="1" dirty="0"/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500" b="1" dirty="0"/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Предложен прототип интегрированной </a:t>
            </a:r>
            <a:r>
              <a:rPr lang="ru-RU" sz="1500" b="1" dirty="0" err="1"/>
              <a:t>киберфизической</a:t>
            </a:r>
            <a:r>
              <a:rPr lang="ru-RU" sz="1500" b="1" dirty="0"/>
              <a:t> системы управления АПК и сельскохозяйственными территориями (от отдельного поля до субъекта РФ), превышающий мировой уровень разработок, на основе цифровых, дистанционных и геоинформационных технологий осуществляющей сбор, актуализацию и хранение данных о состоянии почв и земель, многоцелевую оценку пригодности земель и моделирование потенциальной урожайности, заблаговременное прогнозирование урожайности сельскохозяйственных культур, планирование оптимального размещения сельхозугодий и посевов отдельных культур, кадастровую оценку земельных участков и проведение оценки их залоговой стоимости.</a:t>
            </a:r>
          </a:p>
          <a:p>
            <a:pPr marL="171450" lvl="0" indent="-17145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Разработаны уникальные технологии интенсивного культивирования растений в формате вертикальных городских ферм с применением современных светодиодных и информационных технологий (зеленные культуры, семенной картофель, томаты, др.).</a:t>
            </a:r>
          </a:p>
          <a:p>
            <a:pPr lvl="0">
              <a:lnSpc>
                <a:spcPts val="1500"/>
              </a:lnSpc>
              <a:spcAft>
                <a:spcPts val="600"/>
              </a:spcAft>
              <a:buClr>
                <a:schemeClr val="accent1"/>
              </a:buClr>
            </a:pP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38929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2934</TotalTime>
  <Words>1978</Words>
  <Application>Microsoft Office PowerPoint</Application>
  <PresentationFormat>Широкоэкранный</PresentationFormat>
  <Paragraphs>225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Myriad Pro</vt:lpstr>
      <vt:lpstr>Calibri</vt:lpstr>
      <vt:lpstr>Helvetica</vt:lpstr>
      <vt:lpstr>Arial</vt:lpstr>
      <vt:lpstr>Тема Office</vt:lpstr>
      <vt:lpstr>Программа создания  и развития  научного  центра мирового уровня «Агротехнологии будущего»  на 2020-2025 годы</vt:lpstr>
      <vt:lpstr>  </vt:lpstr>
      <vt:lpstr>СТРУКТУРА ЦЕНТРА  - УЧАСТНИКИ КОНСОРЦИУМА </vt:lpstr>
      <vt:lpstr>Презентация PowerPoint</vt:lpstr>
      <vt:lpstr>ЗАДАЧИ ПРОГРАММЫ СОЗДАНИЯ И РАЗВИТИЯ ЦЕНТРА</vt:lpstr>
      <vt:lpstr>НАПРАВЛЕНИЯ ПРОГРАММЫ</vt:lpstr>
      <vt:lpstr>РЕЗУЛЬТАТЫ ФУНДАМЕНТАЛЬНЫХ И ПОИСКОВЫХ НАУЧНЫХ ИССЛЕДОВАНИЙ  ПО НАПРАВЛЕНИЯМ, ОБЕСПЕЧИВАЮЩИЕ МИРОВОЙ УРОВЕНЬ, КОТОРЫЕ БУДУТ ДОСТИГНУТЫ</vt:lpstr>
      <vt:lpstr>РЕЗУЛЬТАТЫ ФУНДАМЕНТАЛЬНЫХ И ПОИСКОВЫХ НАУЧНЫХ ИССЛЕДОВАНИЙ  ПО НАПРАВЛЕНИЯМ, ОБЕСПЕЧИВАЮЩИЕ МИРОВОЙ УРОВЕНЬ, КОТОРЫЕ БУДУТ ДОСТИГНУТЫ</vt:lpstr>
      <vt:lpstr>РЕЗУЛЬТАТЫ ФУНДАМЕНТАЛЬНЫХ И ПОИСКОВЫХ НАУЧНЫХ ИССЛЕДОВАНИЙ  ПО НАПРАВЛЕНИЯМ, ОБЕСПЕЧИВАЮЩИЕ МИРОВОЙ УРОВЕНЬ, КОТОРЫЕ БУДУТ ДОСТИГНУТЫ</vt:lpstr>
      <vt:lpstr>РЕЗУЛЬТАТЫ ФУНДАМЕНТАЛЬНЫХ И ПОИСКОВЫХ НАУЧНЫХ ИССЛЕДОВАНИЙ  ПО НАПРАВЛЕНИЯМ, ОБЕСПЕЧИВАЮЩИЕ МИРОВОЙ УРОВЕНЬ, КОТОРЫЕ БУДУТ ДОСТИГНУТЫ</vt:lpstr>
      <vt:lpstr>РЕЗУЛЬТАТЫ ФУНДАМЕНТАЛЬНЫХ И ПОИСКОВЫХ НАУЧНЫХ ИССЛЕДОВАНИЙ  ПО НАПРАВЛЕНИЯМ, ОБЕСПЕЧИВАЮЩИЕ МИРОВОЙ УРОВЕНЬ, КОТОРЫЕ БУДУТ ДОСТИГНУТЫ</vt:lpstr>
      <vt:lpstr>ИНДИКАТОРЫ РЕАЛИЗАЦИИ ПРОГРАММЫ к 2025 году</vt:lpstr>
      <vt:lpstr>ИНДИКАТОРЫ РЕАЛИЗАЦИИ ПРОГРАММЫ к 2025 году</vt:lpstr>
      <vt:lpstr>ЗАДЕЛ  ЦЕНТРА на 2020 год  - НАУЧНЫЙ,  ОБРАЗОВАТЕЛЬНЫЙ, ИНФРАСТРУКТУРНЫЙ</vt:lpstr>
      <vt:lpstr>ПЛАНИРУЕМЫЕ МЕРОПРИЯТИЯ ПО ТРАНСФЕРУ ТЕХНОЛОГИЙ И НАУЧНЫХ ДОСТИЖЕНИЙ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 ПАРТНЕРЫ  ЦЕНТРА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 развитие научного центра мирового уровня «Агротехнологии будущего»</dc:title>
  <dc:subject/>
  <dc:creator>Лариса Верзунова</dc:creator>
  <cp:keywords/>
  <dc:description/>
  <cp:lastModifiedBy>Пользователь</cp:lastModifiedBy>
  <cp:revision>295</cp:revision>
  <cp:lastPrinted>2020-08-25T17:53:32Z</cp:lastPrinted>
  <dcterms:created xsi:type="dcterms:W3CDTF">2020-06-14T06:41:31Z</dcterms:created>
  <dcterms:modified xsi:type="dcterms:W3CDTF">2021-05-07T16:32:39Z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4518052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