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3" r:id="rId2"/>
    <p:sldId id="304" r:id="rId3"/>
    <p:sldId id="267" r:id="rId4"/>
    <p:sldId id="258" r:id="rId5"/>
    <p:sldId id="275" r:id="rId6"/>
    <p:sldId id="302" r:id="rId7"/>
    <p:sldId id="280" r:id="rId8"/>
    <p:sldId id="264" r:id="rId9"/>
    <p:sldId id="285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383DD"/>
    <a:srgbClr val="41A7E1"/>
    <a:srgbClr val="40D4E2"/>
    <a:srgbClr val="43D1A1"/>
    <a:srgbClr val="9CD141"/>
    <a:srgbClr val="0C5706"/>
    <a:srgbClr val="D0C9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06" autoAdjust="0"/>
  </p:normalViewPr>
  <p:slideViewPr>
    <p:cSldViewPr snapToGrid="0">
      <p:cViewPr varScale="1">
        <p:scale>
          <a:sx n="88" d="100"/>
          <a:sy n="88" d="100"/>
        </p:scale>
        <p:origin x="-466" y="-82"/>
      </p:cViewPr>
      <p:guideLst>
        <p:guide orient="horz" pos="9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35E41-09DA-4EDD-AE1D-6E51BFC456D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2766E-5CCB-4EFD-9F71-90BE4716F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355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1C303-8511-4801-B1E9-EA36DA2E46F6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62714-0BE9-4321-8C6E-C71B8F3D6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14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 бы сократил подпись до:</a:t>
            </a:r>
          </a:p>
          <a:p>
            <a:r>
              <a:rPr lang="ru-RU" dirty="0"/>
              <a:t>Академик </a:t>
            </a:r>
            <a:r>
              <a:rPr lang="ru-RU" dirty="0" err="1"/>
              <a:t>В.И.Трухачев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chemeClr val="bg1"/>
                </a:solidFill>
              </a:rPr>
              <a:t>Ректор РГАУ-МСХА имени К.А. Тимирязева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chemeClr val="bg1"/>
                </a:solidFill>
              </a:rPr>
              <a:t>Заголовок тоже можно сократить до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</a:rPr>
              <a:t>Научный центр мирового уровня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err="1">
                <a:solidFill>
                  <a:schemeClr val="bg1"/>
                </a:solidFill>
              </a:rPr>
              <a:t>Агротехнологии</a:t>
            </a:r>
            <a:r>
              <a:rPr lang="ru-RU" sz="1200" b="1" dirty="0">
                <a:solidFill>
                  <a:schemeClr val="bg1"/>
                </a:solidFill>
              </a:rPr>
              <a:t> будущего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</a:rPr>
              <a:t>Можно попытаться объединить титул и участников консорциума: что-то вроде венка из</a:t>
            </a:r>
            <a:r>
              <a:rPr lang="ru-RU" sz="1200" b="1" baseline="0" dirty="0">
                <a:solidFill>
                  <a:schemeClr val="bg1"/>
                </a:solidFill>
              </a:rPr>
              <a:t> логотипов с название </a:t>
            </a:r>
            <a:r>
              <a:rPr lang="ru-RU" sz="1200" b="1" baseline="0" dirty="0" err="1">
                <a:solidFill>
                  <a:schemeClr val="bg1"/>
                </a:solidFill>
              </a:rPr>
              <a:t>агротехнологии</a:t>
            </a:r>
            <a:r>
              <a:rPr lang="ru-RU" sz="1200" b="1" baseline="0" dirty="0">
                <a:solidFill>
                  <a:schemeClr val="bg1"/>
                </a:solidFill>
              </a:rPr>
              <a:t> будущего в центре</a:t>
            </a:r>
            <a:endParaRPr lang="ru-RU" sz="1200" b="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7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Слайд 2 объединить со слайдом 3 (приоритеты)</a:t>
            </a:r>
          </a:p>
          <a:p>
            <a:r>
              <a:rPr lang="ru-RU" dirty="0"/>
              <a:t>Приоритеты указать сокращенно, например, справа</a:t>
            </a:r>
            <a:r>
              <a:rPr lang="ru-RU" baseline="0" dirty="0"/>
              <a:t> от логотипов участников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01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Оставляем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32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Оставляем</a:t>
            </a:r>
          </a:p>
          <a:p>
            <a:r>
              <a:rPr lang="ru-RU" dirty="0"/>
              <a:t>Заголовок: Направления деятельности Центра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62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Попробовал сделать еще острее. </a:t>
            </a:r>
            <a:r>
              <a:rPr lang="ru-RU"/>
              <a:t>Сравни</a:t>
            </a:r>
            <a:r>
              <a:rPr lang="ru-RU" baseline="0"/>
              <a:t> со</a:t>
            </a:r>
            <a:r>
              <a:rPr lang="ru-RU"/>
              <a:t> след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85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Более 30?</a:t>
            </a:r>
            <a:r>
              <a:rPr lang="ru-RU" baseline="0" dirty="0"/>
              <a:t> Откуда 300? Может просто Основные партнеры Центра</a:t>
            </a:r>
          </a:p>
          <a:p>
            <a:r>
              <a:rPr lang="ru-RU" baseline="0" dirty="0"/>
              <a:t>Убрать мелочь со слайда. </a:t>
            </a:r>
            <a:r>
              <a:rPr lang="ru-RU" baseline="0" dirty="0" err="1"/>
              <a:t>Сингенту</a:t>
            </a:r>
            <a:r>
              <a:rPr lang="ru-RU" baseline="0" dirty="0"/>
              <a:t> оставляем?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584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Оставить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2714-0BE9-4321-8C6E-C71B8F3D6D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28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7C141C-BD7F-4F3E-A422-BBF283133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718849B-B931-4054-B825-EFDF1308C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1D5575-C54B-473B-B1F3-9CD087C0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1FF3-158D-4C5C-B2E5-C54C99CE9653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075A1E-BAC7-4E93-A0BC-2D2FA09D6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8044D9-E388-4BED-9C61-0A6D77E02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30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15ABCA-72A1-43A4-9A55-782CF899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1459D08-426C-4142-840B-9DD0F8B0E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25BC21-5E10-4421-8CC8-04BD0FB9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CDAB-ACB2-423B-B53A-4B196DD28D59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0F0291-F3A3-4552-973B-C9DAD795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6521D5-FB40-49D0-8BF5-D2709CD8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99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FFC95D7-4BF0-4F07-90E2-D9A1DE9F3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A474504-D1B9-429F-8153-5A9D5582C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88FB59-A44A-4F12-881C-22A0BEE68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E978-E693-4CFA-A49F-542ECBAE8259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FC7F37-B044-4750-B44E-85F52517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9D543B-9EB0-4787-8DD6-2E4C8591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90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9CF00F-956C-4855-AE1C-1E90EB089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9BB45F-6B1D-4723-806F-55E50D00A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D6C808-F7BF-4020-9169-6750CA2D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C29B-8FF2-46C8-A0A5-9414EE5CE8B6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33A283-E2B4-4F04-B35B-89E64B4B7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9BCBBE-AB95-4270-BA20-D4FFE4F2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19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061C20-35DF-4555-B1DA-594AAF37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683D9A-6BEE-4412-81A9-63A03727F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B73B22-8DC3-4FAC-90B9-C54A3070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C86-82D6-4DAC-8DC9-8DD3861EAAE0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C98502-4772-437E-B620-00B004BF5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603186-A777-4E96-A66C-20712F5C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65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E2373D-9E83-489F-A2D6-7111DB2C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DBE107-F36B-4958-AC0A-35102C2A5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86C06E9-92D3-4DAD-8654-D314015A9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B3867C6-7248-4C6B-9243-A8CE099D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293A-E823-42C2-91D4-0817DDFFAA2E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7F23A0-48B0-4BB5-85DF-3E35AF6D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95530A-03D0-4640-BBDC-6DC052AB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50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E55367-9F46-4D11-AADB-5DB872EA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021732-743D-4A48-B97C-5244823D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39B2BAE-1691-40C3-BC40-2404211E5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DAD1FDB-7586-4184-9946-08E39E7E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1284488-CFE9-4915-AF0F-EAFF8B04F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FDA434D-3990-4818-BAA6-1E12CE9D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9015-69EB-49A0-BFDD-FA9CB65DF101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23BE406-3646-4681-BA9F-A5BE2899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5193E1E-A604-4B7F-B011-329ABEE3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78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D17982-32D2-43F0-8766-7F16AA5E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6F7A0D8-DB56-4382-8C97-23FF780F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94B4-AC27-4805-BC1F-65ECDBFFF0A6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2B38C05-7A95-47D7-8C25-38DA30EE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EDC0D96-115E-4C33-9CCF-F5ABA17E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12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C3D9FC5-B769-44DA-B422-FD150B48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4519-A342-4E55-8E47-D9BC2C27FA3B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7DAB9F9-0DB0-40A5-A9E3-6818F6EB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16DE70-AC6A-49BB-B90B-05925A99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79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6663FA-2079-43A2-A635-F9A53384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22D727-0C73-449A-A7AA-7E0BE659B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DF90B50-4C28-4460-B82B-E51F0B17D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EB726F-04A2-4387-9E9C-4D48883E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DF49-9BD1-4044-BA93-6F4F588634D3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D4768C-C157-4D54-B757-D4ACE3A5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2F3C83-C1C1-428F-88B7-93DFF450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22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7DE7A6-8C61-48C7-9932-1B9F2325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5B6CEE4-79BC-42C4-9AC3-7746F3ADC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E131DDD-1FC2-4D00-9EF9-E9EC462A1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AE95AB-15FB-413E-AA34-D8F45E74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B00-7156-47BC-A93E-9B36074B1F33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EF2076E-AF91-472F-B406-1C9767E7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E6915C-C605-4276-9434-8ECBB172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77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A20D58-B81C-4A91-BA53-1A6E68E4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65125"/>
            <a:ext cx="107664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5414B3-EDCB-40DA-A3C9-B7F7E6C23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68195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DD8AC6-AFE2-4571-8066-5F4B16485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79B13-9DD3-492B-8BB9-02F378504FDB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E03627-5BB9-4984-8E1D-2BE56C3A0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5B938F-7BCA-4A7F-8A37-A17B7C98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78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640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pos="7310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26" Type="http://schemas.openxmlformats.org/officeDocument/2006/relationships/image" Target="../media/image37.png"/><Relationship Id="rId3" Type="http://schemas.openxmlformats.org/officeDocument/2006/relationships/image" Target="../media/image14.jpeg"/><Relationship Id="rId21" Type="http://schemas.openxmlformats.org/officeDocument/2006/relationships/image" Target="../media/image32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5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gif"/><Relationship Id="rId20" Type="http://schemas.openxmlformats.org/officeDocument/2006/relationships/image" Target="../media/image31.jpe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5.pn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28" Type="http://schemas.openxmlformats.org/officeDocument/2006/relationships/image" Target="../media/image39.jpe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-12700"/>
            <a:ext cx="12192000" cy="68707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87375" y="888999"/>
            <a:ext cx="5080000" cy="5264665"/>
          </a:xfrm>
          <a:prstGeom prst="roundRect">
            <a:avLst>
              <a:gd name="adj" fmla="val 14174"/>
            </a:avLst>
          </a:prstGeom>
          <a:solidFill>
            <a:schemeClr val="bg1">
              <a:alpha val="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354999-7C27-4372-9944-2D5FCA0E0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444" y="1208923"/>
            <a:ext cx="4708531" cy="2471654"/>
          </a:xfrm>
        </p:spPr>
        <p:txBody>
          <a:bodyPr anchor="t">
            <a:no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  <a:latin typeface="Myriad Pro" panose="020B0503030403020204" pitchFamily="34" charset="0"/>
                <a:ea typeface="Helvetica" panose="00000500000000000000" pitchFamily="50" charset="0"/>
              </a:rPr>
              <a:t>Научный </a:t>
            </a:r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  <a:ea typeface="Helvetica" panose="00000500000000000000" pitchFamily="50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Myriad Pro" panose="020B0503030403020204" pitchFamily="34" charset="0"/>
                <a:ea typeface="Helvetica" panose="00000500000000000000" pitchFamily="50" charset="0"/>
              </a:rPr>
              <a:t>центр мирового уровня «</a:t>
            </a:r>
            <a:r>
              <a:rPr lang="ru-RU" sz="4000" b="1" dirty="0" err="1" smtClean="0">
                <a:solidFill>
                  <a:schemeClr val="bg1"/>
                </a:solidFill>
                <a:latin typeface="Myriad Pro" panose="020B0503030403020204" pitchFamily="34" charset="0"/>
                <a:ea typeface="Helvetica" panose="00000500000000000000" pitchFamily="50" charset="0"/>
              </a:rPr>
              <a:t>Агротехнологии</a:t>
            </a:r>
            <a:r>
              <a:rPr lang="ru-RU" sz="4000" b="1" dirty="0" smtClean="0">
                <a:solidFill>
                  <a:schemeClr val="bg1"/>
                </a:solidFill>
                <a:latin typeface="Myriad Pro" panose="020B0503030403020204" pitchFamily="34" charset="0"/>
                <a:ea typeface="Helvetica" panose="00000500000000000000" pitchFamily="50" charset="0"/>
              </a:rPr>
              <a:t> будущего»</a:t>
            </a:r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  <a:ea typeface="Helvetica" panose="00000500000000000000" pitchFamily="50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Myriad Pro" panose="020B0503030403020204" pitchFamily="34" charset="0"/>
              <a:ea typeface="Helvetica" panose="000005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444" y="4101513"/>
            <a:ext cx="3868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Академик </a:t>
            </a:r>
            <a:r>
              <a:rPr lang="ru-RU" sz="2000" b="1" dirty="0">
                <a:solidFill>
                  <a:schemeClr val="bg1"/>
                </a:solidFill>
              </a:rPr>
              <a:t>РАН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800" b="1" dirty="0" err="1" smtClean="0">
                <a:solidFill>
                  <a:schemeClr val="bg1"/>
                </a:solidFill>
              </a:rPr>
              <a:t>В.И.Трухачев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Ректор РГАУ-МСХА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имени </a:t>
            </a:r>
            <a:r>
              <a:rPr lang="ru-RU" sz="2000" b="1" dirty="0">
                <a:solidFill>
                  <a:schemeClr val="bg1"/>
                </a:solidFill>
              </a:rPr>
              <a:t>К.А. Тимирязева </a:t>
            </a:r>
          </a:p>
        </p:txBody>
      </p:sp>
    </p:spTree>
    <p:extLst>
      <p:ext uri="{BB962C8B-B14F-4D97-AF65-F5344CB8AC3E}">
        <p14:creationId xmlns:p14="http://schemas.microsoft.com/office/powerpoint/2010/main" xmlns="" val="22388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8778420" y="1016000"/>
            <a:ext cx="2829585" cy="525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F0F8BE-10BC-4A8E-BDE4-3A581BC5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20" y="-20279"/>
            <a:ext cx="7999664" cy="103627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УЧАСТНИКИ КОНСОРЦИУМА</a:t>
            </a:r>
            <a:endParaRPr lang="ru-RU" sz="2400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C3A5AD2-35C1-4C06-AE62-02B2AAEF9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7920" y="6309883"/>
            <a:ext cx="2743200" cy="365125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8930599" y="1667353"/>
            <a:ext cx="2525227" cy="3955094"/>
            <a:chOff x="8471888" y="1416400"/>
            <a:chExt cx="2698913" cy="39550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3073FA3-4BE8-4293-AA14-8CD9A442D56F}"/>
                </a:ext>
              </a:extLst>
            </p:cNvPr>
            <p:cNvSpPr txBox="1"/>
            <p:nvPr/>
          </p:nvSpPr>
          <p:spPr>
            <a:xfrm>
              <a:off x="8471888" y="1416400"/>
              <a:ext cx="251870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Приоритеты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Стратегии </a:t>
              </a:r>
              <a:br>
                <a:rPr lang="ru-RU" b="1" dirty="0" smtClean="0"/>
              </a:br>
              <a:r>
                <a:rPr lang="ru-RU" b="1" dirty="0" smtClean="0"/>
                <a:t>научно-</a:t>
              </a:r>
              <a:br>
                <a:rPr lang="ru-RU" b="1" dirty="0" smtClean="0"/>
              </a:br>
              <a:r>
                <a:rPr lang="ru-RU" b="1" dirty="0" smtClean="0"/>
                <a:t>технологического </a:t>
              </a:r>
              <a:r>
                <a:rPr lang="ru-RU" b="1" dirty="0"/>
                <a:t>развития</a:t>
              </a:r>
              <a:endParaRPr lang="ru-RU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FC1C943-71D1-4866-B841-407746B4DD58}"/>
                </a:ext>
              </a:extLst>
            </p:cNvPr>
            <p:cNvSpPr txBox="1"/>
            <p:nvPr/>
          </p:nvSpPr>
          <p:spPr>
            <a:xfrm>
              <a:off x="8471888" y="3116948"/>
              <a:ext cx="26989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1"/>
                  </a:solidFill>
                </a:rPr>
                <a:t>20 · Г </a:t>
              </a:r>
              <a:r>
                <a:rPr lang="ru-RU" sz="1200" dirty="0" smtClean="0">
                  <a:solidFill>
                    <a:schemeClr val="accent1"/>
                  </a:solidFill>
                </a:rPr>
                <a:t> </a:t>
              </a:r>
              <a:r>
                <a:rPr lang="ru-RU" sz="1200" dirty="0" smtClean="0"/>
                <a:t/>
              </a:r>
              <a:br>
                <a:rPr lang="ru-RU" sz="1200" dirty="0" smtClean="0"/>
              </a:br>
              <a:r>
                <a:rPr lang="ru-RU" sz="1200" dirty="0" smtClean="0"/>
                <a:t>Переход </a:t>
              </a:r>
              <a:r>
                <a:rPr lang="ru-RU" sz="1200" dirty="0"/>
                <a:t>к высокопродуктивному </a:t>
              </a:r>
              <a:r>
                <a:rPr lang="ru-RU" sz="1200" dirty="0" smtClean="0"/>
                <a:t/>
              </a:r>
              <a:br>
                <a:rPr lang="ru-RU" sz="1200" dirty="0" smtClean="0"/>
              </a:br>
              <a:r>
                <a:rPr lang="ru-RU" sz="1200" dirty="0" smtClean="0"/>
                <a:t>и </a:t>
              </a:r>
              <a:r>
                <a:rPr lang="ru-RU" sz="1200" dirty="0"/>
                <a:t>экологически чистому </a:t>
              </a:r>
              <a:r>
                <a:rPr lang="ru-RU" sz="1200" dirty="0" err="1"/>
                <a:t>агро</a:t>
              </a:r>
              <a:r>
                <a:rPr lang="ru-RU" sz="1200" dirty="0"/>
                <a:t>- </a:t>
              </a:r>
              <a:r>
                <a:rPr lang="ru-RU" sz="1200" dirty="0" smtClean="0"/>
                <a:t/>
              </a:r>
              <a:br>
                <a:rPr lang="ru-RU" sz="1200" dirty="0" smtClean="0"/>
              </a:br>
              <a:r>
                <a:rPr lang="ru-RU" sz="1200" dirty="0" smtClean="0"/>
                <a:t>и </a:t>
              </a:r>
              <a:r>
                <a:rPr lang="ru-RU" sz="1200" dirty="0" err="1"/>
                <a:t>аквахозяйству</a:t>
              </a:r>
              <a:endParaRPr lang="ru-RU" sz="1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DD2A83D-FA77-4D0A-A2D1-72DF93AF3152}"/>
                </a:ext>
              </a:extLst>
            </p:cNvPr>
            <p:cNvSpPr txBox="1"/>
            <p:nvPr/>
          </p:nvSpPr>
          <p:spPr>
            <a:xfrm>
              <a:off x="8471888" y="4263498"/>
              <a:ext cx="265780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1"/>
                  </a:solidFill>
                </a:rPr>
                <a:t>20 · </a:t>
              </a:r>
              <a:r>
                <a:rPr lang="en-US" b="1" dirty="0" smtClean="0">
                  <a:solidFill>
                    <a:schemeClr val="accent1"/>
                  </a:solidFill>
                </a:rPr>
                <a:t>A </a:t>
              </a:r>
              <a:r>
                <a:rPr lang="ru-RU" sz="1200" dirty="0" smtClean="0"/>
                <a:t/>
              </a:r>
              <a:br>
                <a:rPr lang="ru-RU" sz="1200" dirty="0" smtClean="0"/>
              </a:br>
              <a:r>
                <a:rPr lang="ru-RU" sz="1200" dirty="0" smtClean="0"/>
                <a:t>Переход </a:t>
              </a:r>
              <a:r>
                <a:rPr lang="ru-RU" sz="1200" dirty="0"/>
                <a:t>к передовым цифровым, интеллектуальным производственным технологиям, роботизированным системам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11894" y="1780378"/>
            <a:ext cx="4200797" cy="460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sp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kern="1200" dirty="0">
                <a:solidFill>
                  <a:schemeClr val="tx1"/>
                </a:solidFill>
              </a:rPr>
              <a:t>Российский государственный аграрный университет </a:t>
            </a:r>
            <a:r>
              <a:rPr lang="ru-RU" sz="1400" b="1" kern="1200" dirty="0" smtClean="0">
                <a:solidFill>
                  <a:schemeClr val="tx1"/>
                </a:solidFill>
              </a:rPr>
              <a:t>- МСХА  </a:t>
            </a:r>
            <a:r>
              <a:rPr lang="ru-RU" sz="1400" b="1" kern="1200" dirty="0">
                <a:solidFill>
                  <a:schemeClr val="tx1"/>
                </a:solidFill>
              </a:rPr>
              <a:t>имени  </a:t>
            </a:r>
            <a:r>
              <a:rPr lang="ru-RU" sz="1400" b="1" kern="1200" dirty="0" smtClean="0">
                <a:solidFill>
                  <a:schemeClr val="tx1"/>
                </a:solidFill>
              </a:rPr>
              <a:t>К.А</a:t>
            </a:r>
            <a:r>
              <a:rPr lang="ru-RU" sz="1400" b="1" kern="1200" dirty="0">
                <a:solidFill>
                  <a:schemeClr val="tx1"/>
                </a:solidFill>
              </a:rPr>
              <a:t>. Тимирязева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763" y="4041537"/>
            <a:ext cx="2187860" cy="405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/>
              <a:t>ФИЦ «Фундаментальные основы биотехнологии»  РАН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87447" y="4041537"/>
            <a:ext cx="2760380" cy="5713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Всероссийский </a:t>
            </a:r>
            <a:r>
              <a:rPr lang="ru-RU" sz="1200" kern="1200" dirty="0"/>
              <a:t>научно-исследовательский институт сельскохозяйственной микробиологии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73689" y="4041537"/>
            <a:ext cx="1973116" cy="405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kern="1200" dirty="0"/>
              <a:t>ФИЦ «Почвенный институт </a:t>
            </a:r>
            <a:r>
              <a:rPr lang="en-US" sz="1200" kern="1200" dirty="0" smtClean="0"/>
              <a:t/>
            </a:r>
            <a:br>
              <a:rPr lang="en-US" sz="1200" kern="1200" dirty="0" smtClean="0"/>
            </a:br>
            <a:r>
              <a:rPr lang="ru-RU" sz="1200" kern="1200" dirty="0" smtClean="0"/>
              <a:t>имени</a:t>
            </a:r>
            <a:r>
              <a:rPr lang="en-US" sz="1200" kern="1200" dirty="0" smtClean="0"/>
              <a:t> </a:t>
            </a:r>
            <a:r>
              <a:rPr lang="ru-RU" sz="1200" kern="1200" dirty="0" smtClean="0"/>
              <a:t>В.В</a:t>
            </a:r>
            <a:r>
              <a:rPr lang="ru-RU" sz="1200" kern="1200" dirty="0"/>
              <a:t>. Докучаева» РАН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0061" y="5777896"/>
            <a:ext cx="1617265" cy="405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/>
              <a:t>ФИЦ «Информатика </a:t>
            </a:r>
            <a:r>
              <a:rPr lang="en-US" sz="1200" kern="1200" dirty="0" smtClean="0"/>
              <a:t/>
            </a:r>
            <a:br>
              <a:rPr lang="en-US" sz="1200" kern="1200" dirty="0" smtClean="0"/>
            </a:br>
            <a:r>
              <a:rPr lang="ru-RU" sz="1200" kern="1200" dirty="0" smtClean="0"/>
              <a:t>и </a:t>
            </a:r>
            <a:r>
              <a:rPr lang="ru-RU" sz="1200" kern="1200" dirty="0"/>
              <a:t>управление» РАН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37486" y="5777896"/>
            <a:ext cx="2660303" cy="405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/>
              <a:t>Санкт-Петербургский государственный университет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55780" y="5777896"/>
            <a:ext cx="2608935" cy="5713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kern="1200" dirty="0"/>
              <a:t>Всероссийский институт генетических ресурсов растений имени </a:t>
            </a:r>
            <a:r>
              <a:rPr lang="ru-RU" sz="1200" kern="1200" dirty="0" smtClean="0"/>
              <a:t>Н.И</a:t>
            </a:r>
            <a:r>
              <a:rPr lang="ru-RU" sz="1200" kern="1200" dirty="0"/>
              <a:t>. Вавилова»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8694" y="2986293"/>
            <a:ext cx="1003728" cy="9513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0692" y="4789089"/>
            <a:ext cx="1016002" cy="936000"/>
          </a:xfrm>
          <a:prstGeom prst="rect">
            <a:avLst/>
          </a:prstGeom>
        </p:spPr>
      </p:pic>
      <p:pic>
        <p:nvPicPr>
          <p:cNvPr id="1026" name="Picture 2" descr="https://media.pravoslavie.ru/319804.b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099637" y="4789089"/>
            <a:ext cx="936000" cy="93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78369" y="3045341"/>
            <a:ext cx="978536" cy="936000"/>
          </a:xfrm>
          <a:prstGeom prst="rect">
            <a:avLst/>
          </a:prstGeom>
        </p:spPr>
      </p:pic>
      <p:pic>
        <p:nvPicPr>
          <p:cNvPr id="1028" name="Picture 4" descr="https://fbras.ru/wp-content/uploads/2016/05/fits-1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262800" y="3045341"/>
            <a:ext cx="851786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nfolist-msk.ru/wp-content/uploads/2017/06/timirag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0681" y="1402617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arley-malt.ru/wp-content/uploads/2015/03/vir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92247" y="4789089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6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E4E983-FF52-42E5-AFE5-B65E5F70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"/>
            <a:ext cx="10883900" cy="101656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НАУЧНЫЙ, </a:t>
            </a:r>
            <a:r>
              <a:rPr lang="en-US" sz="2400" b="1" dirty="0" smtClean="0"/>
              <a:t> </a:t>
            </a:r>
            <a:r>
              <a:rPr lang="ru-RU" sz="2400" b="1" dirty="0" smtClean="0"/>
              <a:t>ОБРАЗОВАТЕЛЬНЫЙ, ИНФРАСТРУКТУРНЫЙ </a:t>
            </a:r>
            <a:r>
              <a:rPr lang="en-US" sz="2400" b="1" dirty="0" smtClean="0"/>
              <a:t> </a:t>
            </a:r>
            <a:r>
              <a:rPr lang="ru-RU" sz="2400" b="1" dirty="0" smtClean="0"/>
              <a:t>ЗАДЕЛ </a:t>
            </a:r>
            <a:r>
              <a:rPr lang="en-US" sz="2400" b="1" dirty="0" smtClean="0"/>
              <a:t> </a:t>
            </a:r>
            <a:r>
              <a:rPr lang="ru-RU" sz="2400" b="1" dirty="0" smtClean="0"/>
              <a:t>ЦЕНТРА </a:t>
            </a:r>
            <a:endParaRPr lang="ru-RU" sz="24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003859-ADCB-4E38-A11F-A05CD2DF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92" y="6321844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60473" y="1519000"/>
            <a:ext cx="1894885" cy="19735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3197" y="2151807"/>
            <a:ext cx="104067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chemeClr val="accent1"/>
                </a:solidFill>
              </a:rPr>
              <a:t>457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6036" y="1519000"/>
            <a:ext cx="1894885" cy="19735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55759" y="2151807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accent2"/>
                </a:solidFill>
              </a:rPr>
              <a:t>73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7750" y="2182585"/>
            <a:ext cx="1135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статей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</a:t>
            </a:r>
            <a:r>
              <a:rPr lang="en-US" dirty="0"/>
              <a:t>Q1-Q2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08557" y="2182585"/>
            <a:ext cx="1623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защищенные диссертации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91599" y="1519000"/>
            <a:ext cx="1894885" cy="197350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13530" y="2151807"/>
            <a:ext cx="104067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accent3"/>
                </a:solidFill>
              </a:rPr>
              <a:t>316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36720" y="1785109"/>
            <a:ext cx="16365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err="1" smtClean="0"/>
              <a:t>научно-исследова</a:t>
            </a:r>
            <a:r>
              <a:rPr lang="en-US" sz="1600" dirty="0" smtClean="0"/>
              <a:t>-</a:t>
            </a:r>
            <a:r>
              <a:rPr lang="ru-RU" sz="1600" dirty="0" err="1" smtClean="0"/>
              <a:t>тельских</a:t>
            </a:r>
            <a:r>
              <a:rPr lang="ru-RU" sz="1600" dirty="0" smtClean="0"/>
              <a:t> проектов </a:t>
            </a:r>
          </a:p>
          <a:p>
            <a:pPr lvl="0"/>
            <a:r>
              <a:rPr lang="ru-RU" sz="1600" dirty="0" smtClean="0"/>
              <a:t>(</a:t>
            </a:r>
            <a:r>
              <a:rPr lang="ru-RU" sz="1600" dirty="0"/>
              <a:t>РФФИ, РНФ, ФЦП, др.)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07163" y="1519000"/>
            <a:ext cx="1894885" cy="19735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920912" y="2151807"/>
            <a:ext cx="104067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accent4"/>
                </a:solidFill>
              </a:rPr>
              <a:t>198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890585" y="2321084"/>
            <a:ext cx="1539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монографий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60473" y="3933123"/>
            <a:ext cx="1894885" cy="19735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4497" y="456593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accent1"/>
                </a:solidFill>
              </a:rPr>
              <a:t>17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76036" y="3933123"/>
            <a:ext cx="1894885" cy="19735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14459" y="4565930"/>
            <a:ext cx="104067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accent2"/>
                </a:solidFill>
              </a:rPr>
              <a:t>223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27750" y="4458208"/>
            <a:ext cx="1719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ЦКП, УНУ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уникальных коллекций 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08557" y="4458208"/>
            <a:ext cx="1722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 smtClean="0"/>
              <a:t>зарегистри</a:t>
            </a:r>
            <a:r>
              <a:rPr lang="en-US" dirty="0" smtClean="0"/>
              <a:t>-</a:t>
            </a:r>
            <a:r>
              <a:rPr lang="ru-RU" dirty="0" err="1" smtClean="0"/>
              <a:t>рованные</a:t>
            </a:r>
            <a:r>
              <a:rPr lang="ru-RU" dirty="0" smtClean="0"/>
              <a:t> РИД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91599" y="3933123"/>
            <a:ext cx="1894885" cy="197350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380230" y="456593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accent3"/>
                </a:solidFill>
              </a:rPr>
              <a:t>28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54340" y="4596708"/>
            <a:ext cx="1537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базовых</a:t>
            </a:r>
            <a:br>
              <a:rPr lang="ru-RU" dirty="0" smtClean="0"/>
            </a:br>
            <a:r>
              <a:rPr lang="ru-RU" dirty="0" smtClean="0"/>
              <a:t>кафедр 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707163" y="3933123"/>
            <a:ext cx="1894885" cy="19735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920912" y="4565930"/>
            <a:ext cx="104067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accent4"/>
                </a:solidFill>
              </a:rPr>
              <a:t>110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890585" y="4596708"/>
            <a:ext cx="1539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профильных школ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9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DC842A-DE47-4855-9A9E-BAE17FD5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"/>
            <a:ext cx="9334500" cy="101656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НАПРАВЛЕНИЯ ДЕЯТЕЛЬНОСТИ ЦЕНТРА</a:t>
            </a:r>
            <a:endParaRPr lang="ru-RU" sz="2400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37F4FAE-BF09-41D2-9527-AE3D3D1C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7550" y="6356350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4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21237" y="2903880"/>
            <a:ext cx="19393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скоренная </a:t>
            </a:r>
            <a:br>
              <a:rPr lang="ru-RU" sz="1400" dirty="0" smtClean="0"/>
            </a:br>
            <a:r>
              <a:rPr lang="ru-RU" sz="1400" dirty="0" smtClean="0"/>
              <a:t>селекция </a:t>
            </a:r>
            <a:r>
              <a:rPr lang="ru-RU" sz="1400" dirty="0"/>
              <a:t>высокоурожайных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устойчивых сортов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гибридов растений, обладающих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заданными </a:t>
            </a:r>
            <a:r>
              <a:rPr lang="ru-RU" sz="1400" dirty="0"/>
              <a:t>характеристиками качества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36859" y="2903880"/>
            <a:ext cx="18982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Н</a:t>
            </a:r>
            <a:r>
              <a:rPr lang="ru-RU" sz="1400" dirty="0" smtClean="0"/>
              <a:t>овые </a:t>
            </a:r>
            <a:r>
              <a:rPr lang="ru-RU" sz="1400" dirty="0"/>
              <a:t>цифровые технологии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сельском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хозяйстве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424125" y="2903880"/>
            <a:ext cx="19440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Т</a:t>
            </a:r>
            <a:r>
              <a:rPr lang="ru-RU" sz="1400" dirty="0" smtClean="0"/>
              <a:t>ехнологии </a:t>
            </a:r>
            <a:br>
              <a:rPr lang="ru-RU" sz="1400" dirty="0" smtClean="0"/>
            </a:br>
            <a:r>
              <a:rPr lang="ru-RU" sz="1400" dirty="0" smtClean="0"/>
              <a:t>переработки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валоризации малоценного </a:t>
            </a:r>
            <a:r>
              <a:rPr lang="ru-RU" sz="1400" dirty="0" smtClean="0"/>
              <a:t>сельско-хозяйственного </a:t>
            </a:r>
            <a:br>
              <a:rPr lang="ru-RU" sz="1400" dirty="0" smtClean="0"/>
            </a:br>
            <a:r>
              <a:rPr lang="ru-RU" sz="1400" dirty="0" smtClean="0"/>
              <a:t>сырья </a:t>
            </a:r>
            <a:r>
              <a:rPr lang="ru-RU" sz="1400" dirty="0"/>
              <a:t>и отходов агропромышленного комплекса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657150" y="2903880"/>
            <a:ext cx="18801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</a:t>
            </a:r>
            <a:r>
              <a:rPr lang="ru-RU" sz="1400" dirty="0" smtClean="0"/>
              <a:t>оздание </a:t>
            </a:r>
            <a:r>
              <a:rPr lang="ru-RU" sz="1400" dirty="0"/>
              <a:t>безопасных, качественных, функциональных кормов </a:t>
            </a:r>
            <a:r>
              <a:rPr lang="ru-RU" sz="1400" dirty="0" smtClean="0"/>
              <a:t>и продуктов </a:t>
            </a:r>
            <a:r>
              <a:rPr lang="ru-RU" sz="1400" dirty="0"/>
              <a:t>питания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35422" y="1913089"/>
            <a:ext cx="721409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0076" y="1913089"/>
            <a:ext cx="720000" cy="72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03101" y="1913089"/>
            <a:ext cx="720000" cy="72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69150" y="1913089"/>
            <a:ext cx="720000" cy="720000"/>
          </a:xfrm>
          <a:prstGeom prst="rect">
            <a:avLst/>
          </a:prstGeom>
        </p:spPr>
      </p:pic>
      <p:sp>
        <p:nvSpPr>
          <p:cNvPr id="46" name="Скругленный прямоугольник 45"/>
          <p:cNvSpPr/>
          <p:nvPr/>
        </p:nvSpPr>
        <p:spPr>
          <a:xfrm>
            <a:off x="2958076" y="1520825"/>
            <a:ext cx="1944000" cy="37973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723602" y="1873553"/>
            <a:ext cx="611065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chemeClr val="accent2"/>
                </a:solidFill>
              </a:rPr>
              <a:t>2</a:t>
            </a:r>
            <a:endParaRPr lang="ru-RU" sz="6000" b="1" dirty="0">
              <a:solidFill>
                <a:schemeClr val="accent2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191101" y="1520825"/>
            <a:ext cx="1944000" cy="379730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31327" y="1873553"/>
            <a:ext cx="611065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chemeClr val="accent3"/>
                </a:solidFill>
              </a:rPr>
              <a:t>3</a:t>
            </a:r>
            <a:endParaRPr lang="ru-RU" sz="6000" b="1" dirty="0">
              <a:solidFill>
                <a:schemeClr val="accent3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424126" y="1520825"/>
            <a:ext cx="1944000" cy="37973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164352" y="1873553"/>
            <a:ext cx="611065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chemeClr val="accent4"/>
                </a:solidFill>
              </a:rPr>
              <a:t>4</a:t>
            </a:r>
            <a:endParaRPr lang="ru-RU" sz="6000" b="1" dirty="0">
              <a:solidFill>
                <a:schemeClr val="accent4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9657150" y="1520825"/>
            <a:ext cx="1944000" cy="3797300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9425987" y="1873553"/>
            <a:ext cx="611065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chemeClr val="accent5"/>
                </a:solidFill>
              </a:rPr>
              <a:t>5</a:t>
            </a:r>
            <a:endParaRPr lang="ru-RU" sz="6000" b="1" dirty="0">
              <a:solidFill>
                <a:schemeClr val="accent5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5050" y="2903880"/>
            <a:ext cx="19440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Агробиотехнологии</a:t>
            </a:r>
            <a:r>
              <a:rPr lang="ru-RU" sz="1400" dirty="0" smtClean="0"/>
              <a:t> </a:t>
            </a:r>
            <a:r>
              <a:rPr lang="ru-RU" sz="1400" dirty="0"/>
              <a:t>управления плодородием почв России в интересах </a:t>
            </a:r>
            <a:r>
              <a:rPr lang="ru-RU" sz="1350" dirty="0" smtClean="0"/>
              <a:t>высокопродуктивного </a:t>
            </a:r>
            <a:r>
              <a:rPr lang="ru-RU" sz="1350" dirty="0"/>
              <a:t>земледелия </a:t>
            </a:r>
            <a:r>
              <a:rPr lang="ru-RU" sz="1400" dirty="0"/>
              <a:t>минимального экологического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риска</a:t>
            </a:r>
            <a:endParaRPr lang="ru-RU" sz="14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7051" y="1913089"/>
            <a:ext cx="720000" cy="720000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725051" y="1520825"/>
            <a:ext cx="1944000" cy="37973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17711" y="1873553"/>
            <a:ext cx="611065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chemeClr val="accent1"/>
                </a:solidFill>
              </a:rPr>
              <a:t>1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8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D5A272-5E72-4B9F-820C-AD4F0E20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0"/>
            <a:ext cx="10871200" cy="1016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КЛЮЧЕВЫЕ ПРОЕКТЫ ПРОГРАММЫ </a:t>
            </a:r>
            <a:endParaRPr lang="ru-RU" sz="40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AC56622-7402-40F3-8C95-41051F79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9916" y="6356350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5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35422" y="1913089"/>
            <a:ext cx="721409" cy="7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0076" y="1913089"/>
            <a:ext cx="720000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03101" y="1913089"/>
            <a:ext cx="720000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69150" y="1913089"/>
            <a:ext cx="720000" cy="7200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958076" y="1520825"/>
            <a:ext cx="1944000" cy="31496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23602" y="1873553"/>
            <a:ext cx="611065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chemeClr val="accent2"/>
                </a:solidFill>
              </a:rPr>
              <a:t>2</a:t>
            </a:r>
            <a:endParaRPr lang="ru-RU" sz="6000" b="1" dirty="0">
              <a:solidFill>
                <a:schemeClr val="accent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91101" y="1520825"/>
            <a:ext cx="1944000" cy="314960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31327" y="1873553"/>
            <a:ext cx="611065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chemeClr val="accent3"/>
                </a:solidFill>
              </a:rPr>
              <a:t>3</a:t>
            </a:r>
            <a:endParaRPr lang="ru-RU" sz="6000" b="1" dirty="0">
              <a:solidFill>
                <a:schemeClr val="accent3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24126" y="1520825"/>
            <a:ext cx="1944000" cy="31496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4352" y="1873553"/>
            <a:ext cx="611065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chemeClr val="accent4"/>
                </a:solidFill>
              </a:rPr>
              <a:t>4</a:t>
            </a:r>
            <a:endParaRPr lang="ru-RU" sz="6000" b="1" dirty="0">
              <a:solidFill>
                <a:schemeClr val="accent4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657150" y="1520825"/>
            <a:ext cx="1944000" cy="3149600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425987" y="1873553"/>
            <a:ext cx="611065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chemeClr val="accent5"/>
                </a:solidFill>
              </a:rPr>
              <a:t>5</a:t>
            </a:r>
            <a:endParaRPr lang="ru-RU" sz="6000" b="1" dirty="0">
              <a:solidFill>
                <a:schemeClr val="accent5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7051" y="1913089"/>
            <a:ext cx="720000" cy="7200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25051" y="1520825"/>
            <a:ext cx="1944000" cy="31496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7711" y="1873553"/>
            <a:ext cx="611065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chemeClr val="accent1"/>
                </a:solidFill>
              </a:rPr>
              <a:t>1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9435" y="3666087"/>
            <a:ext cx="90377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21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проект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7864" y="3674324"/>
            <a:ext cx="1152880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13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проектов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82778" y="3641373"/>
            <a:ext cx="1152880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12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проектов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185911" y="3641379"/>
            <a:ext cx="1152880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проектов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406944" y="3624903"/>
            <a:ext cx="1152880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9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проектов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3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A1F5A-E6AE-4440-97A3-B2FF6200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0"/>
            <a:ext cx="10856605" cy="101600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КЛЮЧЕВЫЕ РЕЗУЛЬТАТЫ</a:t>
            </a:r>
            <a:endParaRPr lang="ru-RU" sz="24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041327-EC15-4E8D-95C4-8A5864E5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456" y="6356350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6</a:t>
            </a:fld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504478" y="1194486"/>
            <a:ext cx="11100147" cy="940762"/>
            <a:chOff x="504478" y="1307248"/>
            <a:chExt cx="11100147" cy="82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33288" y="1398082"/>
              <a:ext cx="10630147" cy="568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200" dirty="0"/>
                <a:t>Технология получения кормового белка на основе </a:t>
              </a:r>
              <a:r>
                <a:rPr lang="ru-RU" sz="1200" dirty="0" err="1"/>
                <a:t>метанокисляющих</a:t>
              </a:r>
              <a:r>
                <a:rPr lang="ru-RU" sz="1200" dirty="0"/>
                <a:t> бактерий, способных расти на природном газе: новая </a:t>
              </a:r>
              <a:r>
                <a:rPr lang="ru-RU" sz="1200" dirty="0" err="1"/>
                <a:t>подотрасль</a:t>
              </a:r>
              <a:r>
                <a:rPr lang="ru-RU" sz="1200" dirty="0"/>
                <a:t> кормовой промышленности с потенциалом производства белка мощностью от 1 млн</a:t>
              </a:r>
              <a:r>
                <a:rPr lang="en-US" sz="1200" dirty="0"/>
                <a:t> </a:t>
              </a:r>
              <a:r>
                <a:rPr lang="ru-RU" sz="1200" dirty="0"/>
                <a:t>тонн в год и высоким экспортным потенциалом</a:t>
              </a:r>
            </a:p>
            <a:p>
              <a:pPr marL="171450" lvl="0" indent="-1714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200" dirty="0"/>
                <a:t>Новые технологии производства ферментированных продуктов функционального питания и «растительного мяса»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25051" y="1307248"/>
              <a:ext cx="10879574" cy="828000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4478" y="1413472"/>
              <a:ext cx="4700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>
              <a:spAutoFit/>
            </a:bodyPr>
            <a:lstStyle/>
            <a:p>
              <a:pPr lvl="0"/>
              <a:r>
                <a:rPr lang="ru-RU" sz="4000" b="1" dirty="0" smtClean="0">
                  <a:solidFill>
                    <a:schemeClr val="accent1"/>
                  </a:solidFill>
                </a:rPr>
                <a:t>1</a:t>
              </a:r>
              <a:endParaRPr lang="ru-RU" sz="4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04478" y="2302158"/>
            <a:ext cx="11091909" cy="972000"/>
            <a:chOff x="504478" y="2350394"/>
            <a:chExt cx="11091909" cy="972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16813" y="2350394"/>
              <a:ext cx="10879574" cy="972000"/>
            </a:xfrm>
            <a:prstGeom prst="roundRect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04478" y="2528618"/>
              <a:ext cx="450371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2000" tIns="0" bIns="0">
              <a:spAutoFit/>
            </a:bodyPr>
            <a:lstStyle/>
            <a:p>
              <a:pPr lvl="0"/>
              <a:r>
                <a:rPr lang="ru-RU" sz="4000" b="1" dirty="0" smtClean="0">
                  <a:solidFill>
                    <a:schemeClr val="accent2"/>
                  </a:solidFill>
                </a:rPr>
                <a:t>2</a:t>
              </a:r>
              <a:endParaRPr lang="ru-RU" sz="4000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33288" y="2420896"/>
              <a:ext cx="104335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ru-RU" sz="1200" dirty="0"/>
                <a:t>Прототип интегрированной </a:t>
              </a:r>
              <a:r>
                <a:rPr lang="ru-RU" sz="1200" dirty="0" err="1"/>
                <a:t>киберфизической</a:t>
              </a:r>
              <a:r>
                <a:rPr lang="ru-RU" sz="1200" dirty="0"/>
                <a:t> системы управления АПК и сельскохозяйственными территориями обеспечивающей сбор, актуализацию и хранение данных о состоянии почв и земель, оценку кадастровой стоимости, </a:t>
              </a:r>
              <a:r>
                <a:rPr lang="ru-RU" sz="1200" dirty="0" smtClean="0"/>
                <a:t>прогнозирование </a:t>
              </a:r>
              <a:r>
                <a:rPr lang="ru-RU" sz="1200" dirty="0"/>
                <a:t>урожайности, создание планов размещения </a:t>
              </a:r>
              <a:r>
                <a:rPr lang="ru-RU" sz="1200" dirty="0" smtClean="0"/>
                <a:t>сельскохозяйственных угодий </a:t>
              </a:r>
              <a:r>
                <a:rPr lang="ru-RU" sz="1200" dirty="0"/>
                <a:t>и посевов</a:t>
              </a:r>
            </a:p>
            <a:p>
              <a:pPr marL="171450" lvl="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ru-RU" sz="1200" dirty="0"/>
                <a:t>Технологии интенсивного культивирования растений в закрытом грунте на основе управляемого динамического освещения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44845" y="3441068"/>
            <a:ext cx="11137556" cy="933224"/>
            <a:chOff x="504478" y="3446349"/>
            <a:chExt cx="11100147" cy="828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725051" y="3446349"/>
              <a:ext cx="10879574" cy="828000"/>
            </a:xfrm>
            <a:prstGeom prst="round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4478" y="3552573"/>
              <a:ext cx="4700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>
              <a:spAutoFit/>
            </a:bodyPr>
            <a:lstStyle/>
            <a:p>
              <a:pPr lvl="0"/>
              <a:r>
                <a:rPr lang="ru-RU" sz="4000" b="1" dirty="0" smtClean="0">
                  <a:solidFill>
                    <a:schemeClr val="accent3"/>
                  </a:solidFill>
                </a:rPr>
                <a:t>3</a:t>
              </a:r>
              <a:endParaRPr lang="ru-RU" sz="4000" b="1" dirty="0">
                <a:solidFill>
                  <a:schemeClr val="accent3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99109" y="3537184"/>
              <a:ext cx="101314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ru-RU" sz="1200" dirty="0"/>
                <a:t>Технологии ускоренной селекции сельскохозяйственных культур по сложным количественным признакам, системе молекулярных маркеров на хозяйственно-ценные признаки</a:t>
              </a:r>
            </a:p>
            <a:p>
              <a:pPr marL="171450" lvl="0" indent="-1714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ru-RU" sz="1200" dirty="0"/>
                <a:t>Пакетные решения для семеноводства и товарного производства, включающие вместе с сортом разработанную технологию его возделывания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04478" y="4435979"/>
            <a:ext cx="11100147" cy="828000"/>
            <a:chOff x="504478" y="4387254"/>
            <a:chExt cx="11100147" cy="828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25051" y="4387254"/>
              <a:ext cx="10879574" cy="828000"/>
            </a:xfrm>
            <a:prstGeom prst="roundRect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04478" y="4493478"/>
              <a:ext cx="4700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>
              <a:spAutoFit/>
            </a:bodyPr>
            <a:lstStyle/>
            <a:p>
              <a:pPr lvl="0"/>
              <a:r>
                <a:rPr lang="ru-RU" sz="4000" b="1" dirty="0" smtClean="0">
                  <a:solidFill>
                    <a:schemeClr val="accent4"/>
                  </a:solidFill>
                </a:rPr>
                <a:t>4</a:t>
              </a:r>
              <a:endParaRPr lang="ru-RU" sz="4000" b="1" dirty="0">
                <a:solidFill>
                  <a:schemeClr val="accent4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33288" y="4478089"/>
              <a:ext cx="102603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Clr>
                  <a:schemeClr val="accent4"/>
                </a:buClr>
                <a:buFont typeface="Arial" panose="020B0604020202020204" pitchFamily="34" charset="0"/>
                <a:buChar char="•"/>
              </a:pPr>
              <a:r>
                <a:rPr lang="ru-RU" sz="1200" dirty="0"/>
                <a:t>Новые подходы к метаболической инженерии и синтетической биологии для создания систем получения рекомбинантных белков и ферментов, антибиотиков, биологически активных веществ для сельского хозяйства и пищевой промышленности</a:t>
              </a:r>
            </a:p>
            <a:p>
              <a:pPr marL="171450" lvl="0" indent="-171450">
                <a:buClr>
                  <a:schemeClr val="accent4"/>
                </a:buClr>
                <a:buFont typeface="Arial" panose="020B0604020202020204" pitchFamily="34" charset="0"/>
                <a:buChar char="•"/>
              </a:pPr>
              <a:r>
                <a:rPr lang="ru-RU" sz="1200" dirty="0"/>
                <a:t>Новые технологические решения для ускоренной переработки и компостирования </a:t>
              </a:r>
              <a:r>
                <a:rPr lang="ru-RU" sz="1200" dirty="0" smtClean="0"/>
                <a:t>сельскохозяйственных отходов</a:t>
              </a:r>
              <a:endParaRPr lang="ru-RU" sz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04478" y="5430890"/>
            <a:ext cx="11100147" cy="828000"/>
            <a:chOff x="504478" y="5430890"/>
            <a:chExt cx="11100147" cy="8280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25051" y="5430890"/>
              <a:ext cx="10879574" cy="828000"/>
            </a:xfrm>
            <a:prstGeom prst="round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04478" y="5537114"/>
              <a:ext cx="4700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>
              <a:spAutoFit/>
            </a:bodyPr>
            <a:lstStyle/>
            <a:p>
              <a:pPr lvl="0"/>
              <a:r>
                <a:rPr lang="ru-RU" sz="4000" b="1" dirty="0" smtClean="0">
                  <a:solidFill>
                    <a:schemeClr val="accent5"/>
                  </a:solidFill>
                </a:rPr>
                <a:t>5</a:t>
              </a:r>
              <a:endParaRPr lang="ru-RU" sz="4000" b="1" dirty="0">
                <a:solidFill>
                  <a:schemeClr val="accent5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33288" y="5548154"/>
              <a:ext cx="101314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r>
                <a:rPr lang="ru-RU" sz="1200" dirty="0"/>
                <a:t>Управление </a:t>
              </a:r>
              <a:r>
                <a:rPr lang="ru-RU" sz="1200" dirty="0" err="1"/>
                <a:t>микробиомом</a:t>
              </a:r>
              <a:r>
                <a:rPr lang="ru-RU" sz="1200" dirty="0"/>
                <a:t> почв с целью увеличения плодородия и расширения адаптационного потенциала растительно-микробных систем</a:t>
              </a:r>
            </a:p>
            <a:p>
              <a:pPr marL="171450" lvl="0" indent="-171450"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r>
                <a:rPr lang="ru-RU" sz="1200" dirty="0" err="1"/>
                <a:t>Небобовые</a:t>
              </a:r>
              <a:r>
                <a:rPr lang="ru-RU" sz="1200" dirty="0"/>
                <a:t> растения с симбиотическими генами, определяющими образование азотфиксирующих клубеньков</a:t>
              </a:r>
            </a:p>
          </p:txBody>
        </p:sp>
      </p:grpSp>
      <p:sp>
        <p:nvSpPr>
          <p:cNvPr id="35" name="Прямоугольник 34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1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BD9E81-FD78-41AC-93B1-9F8B17E7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"/>
            <a:ext cx="10177508" cy="1016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ОСНОВНЫЕ  ПАРТНЕРЫ  ЦЕНТРА</a:t>
            </a:r>
            <a:endParaRPr lang="ru-RU" sz="2400" b="1" dirty="0"/>
          </a:p>
        </p:txBody>
      </p:sp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47001" y="1280799"/>
            <a:ext cx="1421076" cy="711664"/>
          </a:xfrm>
          <a:prstGeom prst="rect">
            <a:avLst/>
          </a:prstGeom>
        </p:spPr>
      </p:pic>
      <p:pic>
        <p:nvPicPr>
          <p:cNvPr id="9" name="Рисунок 8" descr="unname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103703" y="1270429"/>
            <a:ext cx="1622228" cy="732404"/>
          </a:xfrm>
          <a:prstGeom prst="rect">
            <a:avLst/>
          </a:prstGeom>
        </p:spPr>
      </p:pic>
      <p:pic>
        <p:nvPicPr>
          <p:cNvPr id="10" name="Рисунок 9" descr="уралжим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61557" y="1385448"/>
            <a:ext cx="1299050" cy="502366"/>
          </a:xfrm>
          <a:prstGeom prst="rect">
            <a:avLst/>
          </a:prstGeom>
        </p:spPr>
      </p:pic>
      <p:pic>
        <p:nvPicPr>
          <p:cNvPr id="11" name="Рисунок 10" descr="logo_evobios_rus_bf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49506" y="1408385"/>
            <a:ext cx="1706084" cy="456492"/>
          </a:xfrm>
          <a:prstGeom prst="rect">
            <a:avLst/>
          </a:prstGeom>
        </p:spPr>
      </p:pic>
      <p:pic>
        <p:nvPicPr>
          <p:cNvPr id="12" name="Рисунок 11" descr="ptktys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47089" y="5524966"/>
            <a:ext cx="1229766" cy="5452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38275" y="2165771"/>
            <a:ext cx="1626134" cy="45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Дмитровские овощи — Конта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Дмитровские овощи — Конта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Дмитровские овощи Агрохолдинг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96233" y="1416061"/>
            <a:ext cx="1217648" cy="441140"/>
          </a:xfrm>
          <a:prstGeom prst="rect">
            <a:avLst/>
          </a:prstGeom>
          <a:noFill/>
        </p:spPr>
      </p:pic>
      <p:pic>
        <p:nvPicPr>
          <p:cNvPr id="1037" name="Picture 13" descr="http://biotech2030.ru/wp-content/uploads/2015/07/Agroferment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1898" y="1965327"/>
            <a:ext cx="1662618" cy="653906"/>
          </a:xfrm>
          <a:prstGeom prst="rect">
            <a:avLst/>
          </a:prstGeom>
          <a:noFill/>
        </p:spPr>
      </p:pic>
      <p:sp>
        <p:nvSpPr>
          <p:cNvPr id="1039" name="AutoShape 15" descr="АГРОФИРМА ПОИ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AutoShape 17" descr="АГРОФИРМА ПОИ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3" name="Picture 19" descr="Агрофирма «ПОИСК», г.Раменское. Каталог: Семена, рассада, саженцы ...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87565" y="3035429"/>
            <a:ext cx="1058566" cy="956488"/>
          </a:xfrm>
          <a:prstGeom prst="rect">
            <a:avLst/>
          </a:prstGeom>
          <a:noFill/>
        </p:spPr>
      </p:pic>
      <p:pic>
        <p:nvPicPr>
          <p:cNvPr id="1045" name="Picture 21" descr="ФМРУС — АгроМЕРА АПК | Агропромышленный каталог-справочник ...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68134" y="2039371"/>
            <a:ext cx="1123530" cy="579862"/>
          </a:xfrm>
          <a:prstGeom prst="rect">
            <a:avLst/>
          </a:prstGeom>
          <a:noFill/>
        </p:spPr>
      </p:pic>
      <p:pic>
        <p:nvPicPr>
          <p:cNvPr id="1049" name="Picture 25" descr="Наши партнеры - Садовый центр - marusin-sad.com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20349" y="4422360"/>
            <a:ext cx="792998" cy="842924"/>
          </a:xfrm>
          <a:prstGeom prst="rect">
            <a:avLst/>
          </a:prstGeom>
          <a:noFill/>
        </p:spPr>
      </p:pic>
      <p:pic>
        <p:nvPicPr>
          <p:cNvPr id="1051" name="Picture 27" descr="Завод Премиксов №1 | Главная | Инновационный биотехнологический ...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30939" y="5524966"/>
            <a:ext cx="1645466" cy="649188"/>
          </a:xfrm>
          <a:prstGeom prst="rect">
            <a:avLst/>
          </a:prstGeom>
          <a:noFill/>
        </p:spPr>
      </p:pic>
      <p:pic>
        <p:nvPicPr>
          <p:cNvPr id="1053" name="Picture 29" descr="Реквизиты ООО &quot;Иглус&quot;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5014" y="3113133"/>
            <a:ext cx="820306" cy="801080"/>
          </a:xfrm>
          <a:prstGeom prst="rect">
            <a:avLst/>
          </a:prstGeom>
          <a:noFill/>
        </p:spPr>
      </p:pic>
      <p:pic>
        <p:nvPicPr>
          <p:cNvPr id="1055" name="Picture 31" descr="ПРЕСТИЖ СЕМЕНА"/>
          <p:cNvPicPr>
            <a:picLocks noChangeAspect="1" noChangeArrowheads="1" noCrop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99227" y="3100120"/>
            <a:ext cx="838514" cy="827106"/>
          </a:xfrm>
          <a:prstGeom prst="rect">
            <a:avLst/>
          </a:prstGeom>
          <a:noFill/>
        </p:spPr>
      </p:pic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3435093" y="5703720"/>
            <a:ext cx="1077484" cy="448792"/>
            <a:chOff x="5511207" y="3259618"/>
            <a:chExt cx="1698004" cy="707251"/>
          </a:xfrm>
        </p:grpSpPr>
        <p:pic>
          <p:nvPicPr>
            <p:cNvPr id="1057" name="Picture 33" descr="Агрофирма Семко Юниор: описание, отзывы, рейтинг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622" t="35687" r="66507" b="32442"/>
            <a:stretch>
              <a:fillRect/>
            </a:stretch>
          </p:blipFill>
          <p:spPr bwMode="auto">
            <a:xfrm>
              <a:off x="5511207" y="3259618"/>
              <a:ext cx="707266" cy="707251"/>
            </a:xfrm>
            <a:prstGeom prst="rect">
              <a:avLst/>
            </a:prstGeom>
            <a:noFill/>
          </p:spPr>
        </p:pic>
        <p:pic>
          <p:nvPicPr>
            <p:cNvPr id="1059" name="Picture 35" descr="Агрофирма Семко Юниор: описание, отзывы, рейтинг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32442" t="35687" r="38931" b="47041"/>
            <a:stretch>
              <a:fillRect/>
            </a:stretch>
          </p:blipFill>
          <p:spPr bwMode="auto">
            <a:xfrm>
              <a:off x="6212116" y="3261297"/>
              <a:ext cx="997095" cy="601567"/>
            </a:xfrm>
            <a:prstGeom prst="rect">
              <a:avLst/>
            </a:prstGeom>
            <a:noFill/>
          </p:spPr>
        </p:pic>
      </p:grpSp>
      <p:pic>
        <p:nvPicPr>
          <p:cNvPr id="1061" name="Picture 37" descr="СемКом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57813" y="3115997"/>
            <a:ext cx="934164" cy="795352"/>
          </a:xfrm>
          <a:prstGeom prst="rect">
            <a:avLst/>
          </a:prstGeom>
          <a:noFill/>
        </p:spPr>
      </p:pic>
      <p:pic>
        <p:nvPicPr>
          <p:cNvPr id="1063" name="Picture 39" descr="Щелково АГРОХИМ. Компания Щёлково Агрохим - ЩЕЛКОВО.RU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60" t="23622" b="23622"/>
          <a:stretch>
            <a:fillRect/>
          </a:stretch>
        </p:blipFill>
        <p:spPr bwMode="auto">
          <a:xfrm>
            <a:off x="9528241" y="2067681"/>
            <a:ext cx="1548614" cy="551552"/>
          </a:xfrm>
          <a:prstGeom prst="rect">
            <a:avLst/>
          </a:prstGeom>
          <a:noFill/>
        </p:spPr>
      </p:pic>
      <p:pic>
        <p:nvPicPr>
          <p:cNvPr id="1065" name="Picture 41" descr="Corteva Agriscience и МГИМО заключили соглашение о сотрудничестве ...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93207" y="4344093"/>
            <a:ext cx="1150844" cy="999458"/>
          </a:xfrm>
          <a:prstGeom prst="rect">
            <a:avLst/>
          </a:prstGeom>
          <a:noFill/>
        </p:spPr>
      </p:pic>
      <p:pic>
        <p:nvPicPr>
          <p:cNvPr id="1067" name="Picture 43" descr="Купить семена агрофирмы Гавриш в Самаре | Официальный сайт ...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65884" y="3151995"/>
            <a:ext cx="847774" cy="723356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95DC4FE-5121-4988-BA80-090CFA75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340" y="6308583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69" name="AutoShape 45" descr="Институт Развития Цифровой Экономики (ООО ИРЦЭ) - ИРЦ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1" name="AutoShape 47" descr="Институт Развития Цифровой Экономики (ООО ИРЦЭ) - ИРЦ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3" name="AutoShape 49" descr="Институт Развития Цифровой Экономики (ООО ИРЦЭ) - ИРЦ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5" name="AutoShape 51" descr="ИРЦ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77" name="Picture 53" descr="ГК «АгроПромкомплектация» увеличила производство молочной ...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38275" y="4361419"/>
            <a:ext cx="1004416" cy="964806"/>
          </a:xfrm>
          <a:prstGeom prst="rect">
            <a:avLst/>
          </a:prstGeom>
          <a:noFill/>
        </p:spPr>
      </p:pic>
      <p:pic>
        <p:nvPicPr>
          <p:cNvPr id="1079" name="Picture 55" descr="Информация про компанию | «Сингента» в России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123" t="21946" r="3436" b="18288"/>
          <a:stretch>
            <a:fillRect/>
          </a:stretch>
        </p:blipFill>
        <p:spPr bwMode="auto">
          <a:xfrm>
            <a:off x="5283261" y="5671355"/>
            <a:ext cx="1376994" cy="501768"/>
          </a:xfrm>
          <a:prstGeom prst="rect">
            <a:avLst/>
          </a:prstGeom>
          <a:noFill/>
        </p:spPr>
      </p:pic>
      <p:pic>
        <p:nvPicPr>
          <p:cNvPr id="1081" name="Picture 57" descr="Мобильные решения для бизнеса. Автоматизация технического ...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50029" y="4540793"/>
            <a:ext cx="1072088" cy="606058"/>
          </a:xfrm>
          <a:prstGeom prst="rect">
            <a:avLst/>
          </a:prstGeom>
          <a:noFill/>
        </p:spPr>
      </p:pic>
      <p:pic>
        <p:nvPicPr>
          <p:cNvPr id="1083" name="Picture 59" descr="Товарный знак ЗАО &quot;БИОКАД&quot;. Логотип - торговая марка номер 496430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5014" y="5741214"/>
            <a:ext cx="1390854" cy="414736"/>
          </a:xfrm>
          <a:prstGeom prst="rect">
            <a:avLst/>
          </a:prstGeom>
          <a:noFill/>
        </p:spPr>
      </p:pic>
      <p:pic>
        <p:nvPicPr>
          <p:cNvPr id="1085" name="Picture 61" descr="Национальный союз селекционеров и семеноводов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1648" y="3165780"/>
            <a:ext cx="672258" cy="695786"/>
          </a:xfrm>
          <a:prstGeom prst="rect">
            <a:avLst/>
          </a:prstGeom>
          <a:noFill/>
        </p:spPr>
      </p:pic>
      <p:pic>
        <p:nvPicPr>
          <p:cNvPr id="1087" name="Picture 63" descr="Группа Черкизово проводит масштабный ребрендинг | Новости компаний ...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95389" y="2306981"/>
            <a:ext cx="1662784" cy="312252"/>
          </a:xfrm>
          <a:prstGeom prst="rect">
            <a:avLst/>
          </a:prstGeom>
          <a:noFill/>
        </p:spPr>
      </p:pic>
      <p:pic>
        <p:nvPicPr>
          <p:cNvPr id="1089" name="Picture 65" descr="Представители «УРАЛХИМа» приняли участие в заседании РАПУ ...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6480" y="4311885"/>
            <a:ext cx="782938" cy="1063874"/>
          </a:xfrm>
          <a:prstGeom prst="rect">
            <a:avLst/>
          </a:prstGeom>
          <a:noFill/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81665" y="4503474"/>
            <a:ext cx="1007478" cy="68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5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41D491-88A2-4134-B456-8BEA042B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0731844" cy="103418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РЕЗУЛЬТАТ  РЕАЛИЗАЦИИ  ПРОГРАММЫ</a:t>
            </a:r>
            <a:endParaRPr lang="ru-RU" sz="2400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BFFC263-813A-4F51-AA1F-71D2397B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347724"/>
            <a:ext cx="2743200" cy="365125"/>
          </a:xfrm>
        </p:spPr>
        <p:txBody>
          <a:bodyPr/>
          <a:lstStyle/>
          <a:p>
            <a:fld id="{8E697FE6-3DE7-4763-8DFF-D28EDB39581B}" type="slidenum">
              <a:rPr lang="ru-RU" sz="1600" smtClean="0">
                <a:solidFill>
                  <a:schemeClr val="tx1"/>
                </a:solidFill>
              </a:rPr>
              <a:pPr/>
              <a:t>8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07330" y="1520825"/>
            <a:ext cx="2088000" cy="31496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09987" y="2680127"/>
            <a:ext cx="1208985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chemeClr val="accent2"/>
                </a:solidFill>
              </a:rPr>
              <a:t>347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1978" y="1520825"/>
            <a:ext cx="2088000" cy="314960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50472" y="2680127"/>
            <a:ext cx="1208985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chemeClr val="accent3"/>
                </a:solidFill>
              </a:rPr>
              <a:t>136</a:t>
            </a:r>
            <a:endParaRPr lang="ru-RU" sz="4800" b="1" dirty="0">
              <a:solidFill>
                <a:schemeClr val="accent3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16625" y="1520825"/>
            <a:ext cx="2088000" cy="31496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24882" y="2680127"/>
            <a:ext cx="867545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chemeClr val="accent4"/>
                </a:solidFill>
              </a:rPr>
              <a:t>50</a:t>
            </a:r>
            <a:endParaRPr lang="ru-RU" sz="4800" b="1" dirty="0">
              <a:solidFill>
                <a:schemeClr val="accent4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02682" y="1520825"/>
            <a:ext cx="2088000" cy="31496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4490" y="2680127"/>
            <a:ext cx="1409360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chemeClr val="accent1"/>
                </a:solidFill>
              </a:rPr>
              <a:t>55%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52746" y="3463925"/>
            <a:ext cx="1140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dirty="0"/>
              <a:t>C</a:t>
            </a:r>
            <a:r>
              <a:rPr lang="ru-RU" dirty="0"/>
              <a:t>татей </a:t>
            </a:r>
            <a:endParaRPr lang="en-US" dirty="0"/>
          </a:p>
          <a:p>
            <a:pPr lvl="0">
              <a:spcAft>
                <a:spcPts val="0"/>
              </a:spcAft>
            </a:pPr>
            <a:r>
              <a:rPr lang="ru-RU" dirty="0"/>
              <a:t>в</a:t>
            </a:r>
            <a:r>
              <a:rPr lang="en-US" dirty="0"/>
              <a:t> Q1-Q2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99170" y="3463925"/>
            <a:ext cx="18994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dirty="0"/>
              <a:t>Доля молодых исследователей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03748" y="3463925"/>
            <a:ext cx="150446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dirty="0"/>
              <a:t>Заявок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на </a:t>
            </a:r>
            <a:r>
              <a:rPr lang="ru-RU" sz="1700" dirty="0"/>
              <a:t>охрану РИД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553249" y="3463925"/>
            <a:ext cx="202597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dirty="0"/>
              <a:t>Новых образовательных программ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6682" y="1889056"/>
            <a:ext cx="720000" cy="7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91330" y="1889056"/>
            <a:ext cx="720000" cy="72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5978" y="1889056"/>
            <a:ext cx="720000" cy="7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00625" y="1889056"/>
            <a:ext cx="720000" cy="720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 flipV="1">
            <a:off x="0" y="970847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1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-12700"/>
            <a:ext cx="12192000" cy="68707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354999-7C27-4372-9944-2D5FCA0E0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474" y="487620"/>
            <a:ext cx="9144000" cy="130308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9BF17C4-C048-45A0-9A50-D031E0E2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15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Agro">
      <a:dk1>
        <a:sysClr val="windowText" lastClr="000000"/>
      </a:dk1>
      <a:lt1>
        <a:sysClr val="window" lastClr="FFFFFF"/>
      </a:lt1>
      <a:dk2>
        <a:srgbClr val="4B4B4B"/>
      </a:dk2>
      <a:lt2>
        <a:srgbClr val="E7E6E6"/>
      </a:lt2>
      <a:accent1>
        <a:srgbClr val="9CD141"/>
      </a:accent1>
      <a:accent2>
        <a:srgbClr val="43D1A1"/>
      </a:accent2>
      <a:accent3>
        <a:srgbClr val="40D4E2"/>
      </a:accent3>
      <a:accent4>
        <a:srgbClr val="41A7E1"/>
      </a:accent4>
      <a:accent5>
        <a:srgbClr val="4383DD"/>
      </a:accent5>
      <a:accent6>
        <a:srgbClr val="969696"/>
      </a:accent6>
      <a:hlink>
        <a:srgbClr val="0563C1"/>
      </a:hlink>
      <a:folHlink>
        <a:srgbClr val="954F72"/>
      </a:folHlink>
    </a:clrScheme>
    <a:fontScheme name="Ag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484</Words>
  <Application>Microsoft Office PowerPoint</Application>
  <PresentationFormat>Произвольный</PresentationFormat>
  <Paragraphs>116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Научный  центр мирового уровня «Агротехнологии будущего» </vt:lpstr>
      <vt:lpstr>УЧАСТНИКИ КОНСОРЦИУМА</vt:lpstr>
      <vt:lpstr>НАУЧНЫЙ,  ОБРАЗОВАТЕЛЬНЫЙ, ИНФРАСТРУКТУРНЫЙ  ЗАДЕЛ  ЦЕНТРА </vt:lpstr>
      <vt:lpstr>НАПРАВЛЕНИЯ ДЕЯТЕЛЬНОСТИ ЦЕНТРА</vt:lpstr>
      <vt:lpstr>КЛЮЧЕВЫЕ ПРОЕКТЫ ПРОГРАММЫ </vt:lpstr>
      <vt:lpstr>КЛЮЧЕВЫЕ РЕЗУЛЬТАТЫ</vt:lpstr>
      <vt:lpstr>ОСНОВНЫЕ  ПАРТНЕРЫ  ЦЕНТРА</vt:lpstr>
      <vt:lpstr>РЕЗУЛЬТАТ  РЕАЛИЗАЦИИ  ПРОГРАММЫ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 развитие научного центра мирового уровня «Агротехнологии будущего»</dc:title>
  <dc:creator>Лариса Верзунова</dc:creator>
  <cp:lastModifiedBy>Admin</cp:lastModifiedBy>
  <cp:revision>255</cp:revision>
  <cp:lastPrinted>2020-08-25T17:53:32Z</cp:lastPrinted>
  <dcterms:created xsi:type="dcterms:W3CDTF">2020-06-14T06:41:31Z</dcterms:created>
  <dcterms:modified xsi:type="dcterms:W3CDTF">2021-02-24T05:47:41Z</dcterms:modified>
</cp:coreProperties>
</file>